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vml" ContentType="application/vnd.openxmlformats-officedocument.vmlDrawing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1"/>
  </p:notesMasterIdLst>
  <p:sldIdLst>
    <p:sldId id="284" r:id="rId2"/>
    <p:sldId id="282" r:id="rId3"/>
    <p:sldId id="285" r:id="rId4"/>
    <p:sldId id="286" r:id="rId5"/>
    <p:sldId id="309" r:id="rId6"/>
    <p:sldId id="287" r:id="rId7"/>
    <p:sldId id="288" r:id="rId8"/>
    <p:sldId id="289" r:id="rId9"/>
    <p:sldId id="290" r:id="rId10"/>
    <p:sldId id="339" r:id="rId11"/>
    <p:sldId id="338" r:id="rId12"/>
    <p:sldId id="337" r:id="rId13"/>
    <p:sldId id="340" r:id="rId14"/>
    <p:sldId id="336" r:id="rId15"/>
    <p:sldId id="256" r:id="rId16"/>
    <p:sldId id="331" r:id="rId17"/>
    <p:sldId id="279" r:id="rId18"/>
    <p:sldId id="257" r:id="rId19"/>
    <p:sldId id="258" r:id="rId20"/>
    <p:sldId id="259" r:id="rId21"/>
    <p:sldId id="260" r:id="rId22"/>
    <p:sldId id="280" r:id="rId23"/>
    <p:sldId id="263" r:id="rId24"/>
    <p:sldId id="265" r:id="rId25"/>
    <p:sldId id="281" r:id="rId26"/>
    <p:sldId id="266" r:id="rId27"/>
    <p:sldId id="267" r:id="rId28"/>
    <p:sldId id="268" r:id="rId29"/>
    <p:sldId id="271" r:id="rId30"/>
    <p:sldId id="332" r:id="rId31"/>
    <p:sldId id="272" r:id="rId32"/>
    <p:sldId id="273" r:id="rId33"/>
    <p:sldId id="274" r:id="rId34"/>
    <p:sldId id="333" r:id="rId35"/>
    <p:sldId id="275" r:id="rId36"/>
    <p:sldId id="276" r:id="rId37"/>
    <p:sldId id="334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5" r:id="rId50"/>
    <p:sldId id="306" r:id="rId51"/>
    <p:sldId id="307" r:id="rId52"/>
    <p:sldId id="310" r:id="rId53"/>
    <p:sldId id="311" r:id="rId54"/>
    <p:sldId id="312" r:id="rId55"/>
    <p:sldId id="313" r:id="rId56"/>
    <p:sldId id="315" r:id="rId57"/>
    <p:sldId id="330" r:id="rId58"/>
    <p:sldId id="329" r:id="rId59"/>
    <p:sldId id="327" r:id="rId60"/>
    <p:sldId id="328" r:id="rId61"/>
    <p:sldId id="316" r:id="rId62"/>
    <p:sldId id="320" r:id="rId63"/>
    <p:sldId id="321" r:id="rId64"/>
    <p:sldId id="319" r:id="rId65"/>
    <p:sldId id="322" r:id="rId66"/>
    <p:sldId id="323" r:id="rId67"/>
    <p:sldId id="324" r:id="rId68"/>
    <p:sldId id="325" r:id="rId69"/>
    <p:sldId id="326" r:id="rId70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8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099B3-E9E2-4795-8A59-CCC42E703C20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7EBD9-3D9E-43C2-85CB-7EEB592279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0647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35E5B-A183-4565-83B5-E84609221D55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1107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35E5B-A183-4565-83B5-E84609221D55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4582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35E5B-A183-4565-83B5-E84609221D55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1246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35E5B-A183-4565-83B5-E84609221D55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0820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35E5B-A183-4565-83B5-E84609221D55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5991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35E5B-A183-4565-83B5-E84609221D55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5893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35E5B-A183-4565-83B5-E84609221D55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6069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FDF9C8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FDF9C8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FDF9C8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1E3D9-CD2F-43BB-A893-EDAC91B512E5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2F4E-C927-410F-9459-E34F1AF82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6061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1E3D9-CD2F-43BB-A893-EDAC91B512E5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2F4E-C927-410F-9459-E34F1AF82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2780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69842-B50B-4C0C-9711-1F24D73C0292}" type="datetimeFigureOut">
              <a:rPr lang="ru-RU"/>
              <a:pPr>
                <a:defRPr/>
              </a:pPr>
              <a:t>20.02.2024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654D4-0995-45A1-8C71-B231D5B4C0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651390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144000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540" y="1430782"/>
            <a:ext cx="7906918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FDF9C8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0.gif"/><Relationship Id="rId11" Type="http://schemas.openxmlformats.org/officeDocument/2006/relationships/oleObject" Target="../embeddings/oleObject1.bin"/><Relationship Id="rId5" Type="http://schemas.openxmlformats.org/officeDocument/2006/relationships/image" Target="../media/image79.jpeg"/><Relationship Id="rId10" Type="http://schemas.openxmlformats.org/officeDocument/2006/relationships/image" Target="../media/image84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" y="228600"/>
            <a:ext cx="8763000" cy="4372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lang="ru-RU" sz="1400" dirty="0" smtClean="0">
                <a:solidFill>
                  <a:schemeClr val="bg1"/>
                </a:solidFill>
                <a:latin typeface="Cambria"/>
                <a:cs typeface="Cambria"/>
              </a:rPr>
              <a:t>                   </a:t>
            </a:r>
            <a:r>
              <a:rPr lang="ru-RU" sz="3200" dirty="0" smtClean="0">
                <a:solidFill>
                  <a:schemeClr val="bg1"/>
                </a:solidFill>
                <a:latin typeface="Cambria"/>
                <a:cs typeface="Cambria"/>
              </a:rPr>
              <a:t>МБОУ СОШ с. Горячие Ключи имени Героя Советского Союза Н.А. Вилкова</a:t>
            </a: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lang="ru-RU" sz="3200" dirty="0" smtClean="0">
                <a:solidFill>
                  <a:schemeClr val="bg1"/>
                </a:solidFill>
                <a:latin typeface="Cambria"/>
                <a:cs typeface="Arial Black"/>
              </a:rPr>
              <a:t>Курильский район, Сахалинская область</a:t>
            </a:r>
            <a:endParaRPr lang="ru-RU" sz="3200" dirty="0" smtClean="0">
              <a:solidFill>
                <a:schemeClr val="bg1"/>
              </a:solidFill>
              <a:latin typeface="Arial Black"/>
              <a:cs typeface="Arial Black"/>
            </a:endParaRPr>
          </a:p>
          <a:p>
            <a:pPr marL="852169" algn="ctr">
              <a:lnSpc>
                <a:spcPct val="100000"/>
              </a:lnSpc>
            </a:pPr>
            <a:endParaRPr lang="ru-RU" sz="3200" dirty="0" smtClean="0">
              <a:solidFill>
                <a:schemeClr val="bg1"/>
              </a:solidFill>
              <a:latin typeface="Arial Black"/>
              <a:cs typeface="Arial Black"/>
            </a:endParaRPr>
          </a:p>
          <a:p>
            <a:pPr marL="852169" algn="ctr">
              <a:lnSpc>
                <a:spcPct val="100000"/>
              </a:lnSpc>
            </a:pPr>
            <a:endParaRPr lang="ru-RU" sz="3200" dirty="0" smtClean="0">
              <a:solidFill>
                <a:schemeClr val="bg1"/>
              </a:solidFill>
              <a:latin typeface="Arial Black"/>
              <a:cs typeface="Arial Black"/>
            </a:endParaRPr>
          </a:p>
          <a:p>
            <a:pPr marL="852169" algn="ctr">
              <a:lnSpc>
                <a:spcPct val="100000"/>
              </a:lnSpc>
            </a:pPr>
            <a:r>
              <a:rPr lang="ru-RU" sz="3200" dirty="0" smtClean="0">
                <a:solidFill>
                  <a:schemeClr val="bg1"/>
                </a:solidFill>
                <a:latin typeface="Arial Black"/>
                <a:cs typeface="Arial Black"/>
              </a:rPr>
              <a:t>Виртуальная музейная</a:t>
            </a:r>
            <a:r>
              <a:rPr lang="ru-RU" sz="3200" spc="-80" dirty="0" smtClean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lang="ru-RU" sz="3200" spc="-5" dirty="0">
                <a:solidFill>
                  <a:schemeClr val="bg1"/>
                </a:solidFill>
                <a:latin typeface="Arial Black"/>
                <a:cs typeface="Arial Black"/>
              </a:rPr>
              <a:t>экспозиция</a:t>
            </a:r>
            <a:endParaRPr lang="ru-RU" sz="3200" dirty="0">
              <a:solidFill>
                <a:schemeClr val="bg1"/>
              </a:solidFill>
              <a:latin typeface="Arial Black"/>
              <a:cs typeface="Arial Black"/>
            </a:endParaRPr>
          </a:p>
          <a:p>
            <a:pPr marL="451484" algn="ctr">
              <a:lnSpc>
                <a:spcPct val="100000"/>
              </a:lnSpc>
              <a:spcBef>
                <a:spcPts val="600"/>
              </a:spcBef>
            </a:pPr>
            <a:r>
              <a:rPr lang="ru-RU" sz="3200" dirty="0">
                <a:solidFill>
                  <a:schemeClr val="bg1"/>
                </a:solidFill>
                <a:latin typeface="Arial Black"/>
                <a:cs typeface="Arial Black"/>
              </a:rPr>
              <a:t>«БЕЗ</a:t>
            </a:r>
            <a:r>
              <a:rPr lang="ru-RU" sz="3200" spc="-4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Arial Black"/>
                <a:cs typeface="Arial Black"/>
              </a:rPr>
              <a:t>СРОКА</a:t>
            </a:r>
            <a:r>
              <a:rPr lang="ru-RU" sz="3200" spc="-4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lang="ru-RU" sz="3200" spc="-5" dirty="0">
                <a:solidFill>
                  <a:schemeClr val="bg1"/>
                </a:solidFill>
                <a:latin typeface="Arial Black"/>
                <a:cs typeface="Arial Black"/>
              </a:rPr>
              <a:t>ДАВНОСТИ»</a:t>
            </a:r>
            <a:endParaRPr lang="ru-RU" sz="3200" dirty="0">
              <a:solidFill>
                <a:schemeClr val="bg1"/>
              </a:solidFill>
              <a:latin typeface="Arial Black"/>
              <a:cs typeface="Arial Black"/>
            </a:endParaRPr>
          </a:p>
          <a:p>
            <a:pPr marL="635" algn="ctr">
              <a:lnSpc>
                <a:spcPct val="100000"/>
              </a:lnSpc>
              <a:spcBef>
                <a:spcPts val="755"/>
              </a:spcBef>
            </a:pPr>
            <a:endParaRPr lang="ru-RU" sz="105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9873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1138" name="Picture 2" descr="D:\музей\375826-main.jp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8699500" cy="624522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3400" y="55626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Разрушенные здания на улице вблизи Центрального рынка в Харькове, 1942 год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Фото: </a:t>
            </a:r>
            <a:r>
              <a:rPr lang="ru-RU" dirty="0" err="1" smtClean="0">
                <a:solidFill>
                  <a:schemeClr val="bg1"/>
                </a:solidFill>
              </a:rPr>
              <a:t>waralbum.ru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0114" name="Picture 2" descr="D:\музей\0-320089.jp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9525001" cy="67627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62000" y="52578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Допрос подсудимого </a:t>
            </a:r>
            <a:r>
              <a:rPr lang="ru-RU" dirty="0" err="1" smtClean="0">
                <a:solidFill>
                  <a:schemeClr val="bg1"/>
                </a:solidFill>
              </a:rPr>
              <a:t>Рейнгарда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Рецлава</a:t>
            </a:r>
            <a:r>
              <a:rPr lang="ru-RU" dirty="0" smtClean="0">
                <a:solidFill>
                  <a:schemeClr val="bg1"/>
                </a:solidFill>
              </a:rPr>
              <a:t> на Харьковском судебном процессе над немецкими военными преступниками, декабрь 1943 года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9090" name="Picture 2" descr="«Душераздирающие крики наполняли весь дом»: ФСБ опубликовала документы о нацистских военных преступлениях в Харьков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5344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62" name="Picture 2" descr="D:\музей\425029-main.jp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0"/>
            <a:ext cx="9080500" cy="662622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7200" y="51816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Унтерштурмфюрер</a:t>
            </a:r>
            <a:r>
              <a:rPr lang="ru-RU" dirty="0" smtClean="0">
                <a:solidFill>
                  <a:schemeClr val="bg1"/>
                </a:solidFill>
              </a:rPr>
              <a:t> СС </a:t>
            </a:r>
            <a:r>
              <a:rPr lang="ru-RU" dirty="0" err="1" smtClean="0">
                <a:solidFill>
                  <a:schemeClr val="bg1"/>
                </a:solidFill>
              </a:rPr>
              <a:t>Ганс</a:t>
            </a:r>
            <a:r>
              <a:rPr lang="ru-RU" dirty="0" smtClean="0">
                <a:solidFill>
                  <a:schemeClr val="bg1"/>
                </a:solidFill>
              </a:rPr>
              <a:t> Ритц, доставленный к месту казни на площади в Харькове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Фото: </a:t>
            </a:r>
            <a:r>
              <a:rPr lang="ru-RU" dirty="0" err="1" smtClean="0">
                <a:solidFill>
                  <a:schemeClr val="bg1"/>
                </a:solidFill>
              </a:rPr>
              <a:t>waralbum.ru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8066" name="Picture 2" descr="https://cdn.culture.ru/images/a9f2cb8c-581f-5a4c-9781-97ff336ebec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16476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9511" y="3511296"/>
              <a:ext cx="3038856" cy="792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63675" y="3550158"/>
              <a:ext cx="2971800" cy="1905"/>
            </a:xfrm>
            <a:custGeom>
              <a:avLst/>
              <a:gdLst/>
              <a:ahLst/>
              <a:cxnLst/>
              <a:rect l="l" t="t" r="r" b="b"/>
              <a:pathLst>
                <a:path w="2971800" h="1904">
                  <a:moveTo>
                    <a:pt x="0" y="0"/>
                  </a:moveTo>
                  <a:lnTo>
                    <a:pt x="2971800" y="1524"/>
                  </a:lnTo>
                </a:path>
              </a:pathLst>
            </a:custGeom>
            <a:ln w="9525">
              <a:solidFill>
                <a:srgbClr val="E9E9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5632" y="3511296"/>
              <a:ext cx="3038856" cy="7924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708525" y="3550158"/>
              <a:ext cx="2971800" cy="1905"/>
            </a:xfrm>
            <a:custGeom>
              <a:avLst/>
              <a:gdLst/>
              <a:ahLst/>
              <a:cxnLst/>
              <a:rect l="l" t="t" r="r" b="b"/>
              <a:pathLst>
                <a:path w="2971800" h="1904">
                  <a:moveTo>
                    <a:pt x="0" y="0"/>
                  </a:moveTo>
                  <a:lnTo>
                    <a:pt x="2971800" y="1524"/>
                  </a:lnTo>
                </a:path>
              </a:pathLst>
            </a:custGeom>
            <a:ln w="9525">
              <a:solidFill>
                <a:srgbClr val="E9E9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88179" y="3473196"/>
              <a:ext cx="150875" cy="1508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21327" y="3507231"/>
              <a:ext cx="83820" cy="838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8532" y="169544"/>
              <a:ext cx="7887030" cy="15502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18260" y="696468"/>
              <a:ext cx="4721352" cy="9174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39155" y="696468"/>
              <a:ext cx="2814828" cy="9174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0583" y="171957"/>
            <a:ext cx="42716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-20" dirty="0">
                <a:solidFill>
                  <a:srgbClr val="B0B0B0"/>
                </a:solidFill>
                <a:latin typeface="Microsoft Sans Serif"/>
                <a:cs typeface="Microsoft Sans Serif"/>
              </a:rPr>
              <a:t>Историческая</a:t>
            </a:r>
            <a:r>
              <a:rPr sz="3200" b="0" spc="-110" dirty="0">
                <a:solidFill>
                  <a:srgbClr val="B0B0B0"/>
                </a:solidFill>
                <a:latin typeface="Microsoft Sans Serif"/>
                <a:cs typeface="Microsoft Sans Serif"/>
              </a:rPr>
              <a:t> </a:t>
            </a:r>
            <a:r>
              <a:rPr sz="3200" b="0" spc="-10" dirty="0">
                <a:solidFill>
                  <a:srgbClr val="B0B0B0"/>
                </a:solidFill>
                <a:latin typeface="Microsoft Sans Serif"/>
                <a:cs typeface="Microsoft Sans Serif"/>
              </a:rPr>
              <a:t>справка</a:t>
            </a:r>
            <a:endParaRPr sz="32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4843" y="790447"/>
            <a:ext cx="8589010" cy="5765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96240" marR="5080" indent="-384175">
              <a:lnSpc>
                <a:spcPct val="100699"/>
              </a:lnSpc>
              <a:spcBef>
                <a:spcPts val="85"/>
              </a:spcBef>
              <a:buClr>
                <a:srgbClr val="6D9FAF"/>
              </a:buClr>
              <a:buSzPct val="80000"/>
              <a:buFont typeface="Cambria"/>
              <a:buChar char="⦿"/>
              <a:tabLst>
                <a:tab pos="396240" algn="l"/>
              </a:tabLst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Нюрнбергский</a:t>
            </a:r>
            <a:r>
              <a:rPr sz="2000" b="1" spc="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процесс</a:t>
            </a:r>
            <a:r>
              <a:rPr sz="2000" b="1" spc="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-</a:t>
            </a:r>
            <a:r>
              <a:rPr sz="16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судебный</a:t>
            </a:r>
            <a:r>
              <a:rPr sz="1600" spc="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процесс</a:t>
            </a:r>
            <a:r>
              <a:rPr sz="1600" spc="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над</a:t>
            </a:r>
            <a:r>
              <a:rPr sz="1600" spc="8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группой</a:t>
            </a:r>
            <a:r>
              <a:rPr sz="16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главных</a:t>
            </a:r>
            <a:r>
              <a:rPr sz="160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нацистских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военных</a:t>
            </a:r>
            <a:r>
              <a:rPr sz="16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преступников.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Нередко</a:t>
            </a: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его</a:t>
            </a:r>
            <a:r>
              <a:rPr sz="16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называют</a:t>
            </a:r>
            <a:r>
              <a:rPr sz="16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"Судом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истории".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4843" y="1634134"/>
            <a:ext cx="8061325" cy="903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6240" marR="5080" indent="-384175">
              <a:lnSpc>
                <a:spcPct val="120000"/>
              </a:lnSpc>
              <a:spcBef>
                <a:spcPts val="100"/>
              </a:spcBef>
              <a:buClr>
                <a:srgbClr val="6D9FAF"/>
              </a:buClr>
              <a:buSzPct val="78125"/>
              <a:buFont typeface="Cambria"/>
              <a:buChar char="⦿"/>
              <a:tabLst>
                <a:tab pos="410209" algn="l"/>
              </a:tabLst>
            </a:pP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Судебный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процесс</a:t>
            </a:r>
            <a:r>
              <a:rPr sz="1600" spc="-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проходил</a:t>
            </a:r>
            <a:r>
              <a:rPr sz="16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6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Нюрнберге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(Германия)</a:t>
            </a:r>
            <a:r>
              <a:rPr sz="16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с</a:t>
            </a:r>
            <a:r>
              <a:rPr sz="1600" b="1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20</a:t>
            </a:r>
            <a:r>
              <a:rPr sz="16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ноября</a:t>
            </a:r>
            <a:r>
              <a:rPr sz="16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1945</a:t>
            </a:r>
            <a:r>
              <a:rPr sz="1600" b="1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года</a:t>
            </a:r>
            <a:r>
              <a:rPr sz="16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FF0000"/>
                </a:solidFill>
                <a:latin typeface="Arial"/>
                <a:cs typeface="Arial"/>
              </a:rPr>
              <a:t>по 	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sz="16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октября</a:t>
            </a:r>
            <a:r>
              <a:rPr sz="16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1946</a:t>
            </a:r>
            <a:r>
              <a:rPr sz="1600" b="1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года</a:t>
            </a:r>
            <a:r>
              <a:rPr sz="16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Международном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 военном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трибунале.</a:t>
            </a:r>
            <a:endParaRPr sz="1600">
              <a:latin typeface="Microsoft Sans Serif"/>
              <a:cs typeface="Microsoft Sans Serif"/>
            </a:endParaRPr>
          </a:p>
          <a:p>
            <a:pPr marL="396240" indent="-383540">
              <a:lnSpc>
                <a:spcPct val="100000"/>
              </a:lnSpc>
              <a:spcBef>
                <a:spcPts val="385"/>
              </a:spcBef>
              <a:buClr>
                <a:srgbClr val="6D9FAF"/>
              </a:buClr>
              <a:buSzPct val="78125"/>
              <a:buFont typeface="Cambria"/>
              <a:buChar char="⦿"/>
              <a:tabLst>
                <a:tab pos="396240" algn="l"/>
                <a:tab pos="1355090" algn="l"/>
                <a:tab pos="2204085" algn="l"/>
                <a:tab pos="3649345" algn="l"/>
                <a:tab pos="4534535" algn="l"/>
                <a:tab pos="7165340" algn="l"/>
              </a:tabLst>
            </a:pP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Вскоре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после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завершения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войны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страны-победительницы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СССР,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33613" y="2268981"/>
            <a:ext cx="551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США,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8891" y="2512822"/>
            <a:ext cx="8208009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Великобритания</a:t>
            </a:r>
            <a:r>
              <a:rPr sz="16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Франция</a:t>
            </a:r>
            <a:r>
              <a:rPr sz="16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6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ходе</a:t>
            </a:r>
            <a:r>
              <a:rPr sz="16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лондонской</a:t>
            </a:r>
            <a:r>
              <a:rPr sz="16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конференции</a:t>
            </a:r>
            <a:r>
              <a:rPr sz="16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утвердили</a:t>
            </a:r>
            <a:r>
              <a:rPr sz="16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Соглашение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о</a:t>
            </a:r>
            <a:r>
              <a:rPr sz="1600" spc="27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создании</a:t>
            </a:r>
            <a:r>
              <a:rPr sz="1600" spc="28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международного</a:t>
            </a:r>
            <a:r>
              <a:rPr sz="1600" spc="29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военного</a:t>
            </a:r>
            <a:r>
              <a:rPr sz="1600" spc="28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трибунала</a:t>
            </a:r>
            <a:r>
              <a:rPr sz="1600" spc="29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и</a:t>
            </a:r>
            <a:r>
              <a:rPr sz="1600" spc="28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его</a:t>
            </a:r>
            <a:r>
              <a:rPr sz="1600" spc="28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устава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,</a:t>
            </a:r>
            <a:r>
              <a:rPr sz="1600" spc="2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принципы</a:t>
            </a:r>
            <a:r>
              <a:rPr sz="1600" spc="29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которого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Генеральная</a:t>
            </a:r>
            <a:r>
              <a:rPr sz="1600" spc="335" dirty="0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Ассамблея</a:t>
            </a:r>
            <a:r>
              <a:rPr sz="1600" spc="330" dirty="0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ООН</a:t>
            </a:r>
            <a:r>
              <a:rPr sz="1600" spc="330" dirty="0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утвердила</a:t>
            </a:r>
            <a:r>
              <a:rPr sz="1600" spc="335" dirty="0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как</a:t>
            </a:r>
            <a:r>
              <a:rPr sz="1600" spc="325" dirty="0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общепризнанные</a:t>
            </a:r>
            <a:r>
              <a:rPr sz="1600" spc="330" dirty="0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600" spc="335" dirty="0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борьбе</a:t>
            </a:r>
            <a:r>
              <a:rPr sz="1600" spc="325" dirty="0">
                <a:solidFill>
                  <a:srgbClr val="FFFFFF"/>
                </a:solidFill>
                <a:latin typeface="Microsoft Sans Serif"/>
                <a:cs typeface="Microsoft Sans Serif"/>
              </a:rPr>
              <a:t>  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с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преступлениями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против</a:t>
            </a:r>
            <a:r>
              <a:rPr sz="16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человечества.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4843" y="3829939"/>
            <a:ext cx="71774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6240" marR="5080" indent="-384175">
              <a:lnSpc>
                <a:spcPct val="100000"/>
              </a:lnSpc>
              <a:spcBef>
                <a:spcPts val="95"/>
              </a:spcBef>
              <a:buClr>
                <a:srgbClr val="6D9FAF"/>
              </a:buClr>
              <a:buSzPct val="78125"/>
              <a:buFont typeface="Cambria"/>
              <a:buChar char="⦿"/>
              <a:tabLst>
                <a:tab pos="396240" algn="l"/>
                <a:tab pos="751205" algn="l"/>
                <a:tab pos="1637030" algn="l"/>
                <a:tab pos="1725295" algn="l"/>
                <a:tab pos="2097405" algn="l"/>
                <a:tab pos="2219325" algn="l"/>
                <a:tab pos="2794000" algn="l"/>
                <a:tab pos="2943225" algn="l"/>
                <a:tab pos="3306445" algn="l"/>
                <a:tab pos="3905250" algn="l"/>
                <a:tab pos="4638040" algn="l"/>
                <a:tab pos="5280025" algn="l"/>
                <a:tab pos="5400675" algn="l"/>
                <a:tab pos="5920105" algn="l"/>
                <a:tab pos="6303010" algn="l"/>
              </a:tabLst>
            </a:pPr>
            <a:r>
              <a:rPr sz="1600" b="1" spc="-25" dirty="0">
                <a:solidFill>
                  <a:srgbClr val="FF0000"/>
                </a:solidFill>
                <a:latin typeface="Arial"/>
                <a:cs typeface="Arial"/>
              </a:rPr>
              <a:t>29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августа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1600" b="1" spc="-20" dirty="0">
                <a:solidFill>
                  <a:srgbClr val="FF0000"/>
                </a:solidFill>
                <a:latin typeface="Arial"/>
                <a:cs typeface="Arial"/>
              </a:rPr>
              <a:t>1945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		</a:t>
            </a:r>
            <a:r>
              <a:rPr sz="1600" b="1" spc="-20" dirty="0">
                <a:solidFill>
                  <a:srgbClr val="FF0000"/>
                </a:solidFill>
                <a:latin typeface="Arial"/>
                <a:cs typeface="Arial"/>
              </a:rPr>
              <a:t>года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был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опубликован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список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главных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военных включавший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	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24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видных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нациста.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Подсудимым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было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предъявлено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19796" y="3829939"/>
            <a:ext cx="13646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3820" marR="5080" indent="-71755">
              <a:lnSpc>
                <a:spcPct val="100000"/>
              </a:lnSpc>
              <a:spcBef>
                <a:spcPts val="95"/>
              </a:spcBef>
              <a:tabLst>
                <a:tab pos="1243965" algn="l"/>
              </a:tabLst>
            </a:pP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преступников,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обвинение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8891" y="4317619"/>
            <a:ext cx="820800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планировании,</a:t>
            </a:r>
            <a:r>
              <a:rPr sz="1600" spc="2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подготовке,</a:t>
            </a:r>
            <a:r>
              <a:rPr sz="1600" spc="2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развязывании</a:t>
            </a:r>
            <a:r>
              <a:rPr sz="1600" spc="2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или</a:t>
            </a:r>
            <a:r>
              <a:rPr sz="1600" spc="25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ведении</a:t>
            </a:r>
            <a:r>
              <a:rPr sz="1600" spc="2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агрессивной</a:t>
            </a:r>
            <a:r>
              <a:rPr sz="1600" spc="2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войны</a:t>
            </a:r>
            <a:r>
              <a:rPr sz="1600" spc="2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600" spc="25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целях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установления</a:t>
            </a:r>
            <a:r>
              <a:rPr sz="16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мирового</a:t>
            </a:r>
            <a:r>
              <a:rPr sz="16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господства</a:t>
            </a:r>
            <a:r>
              <a:rPr sz="16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германского</a:t>
            </a:r>
            <a:r>
              <a:rPr sz="16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империализма,</a:t>
            </a:r>
            <a:r>
              <a:rPr sz="16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т.е.</a:t>
            </a:r>
            <a:r>
              <a:rPr sz="16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6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преступлениях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66913" y="4805553"/>
            <a:ext cx="8197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жителей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79039" y="5049392"/>
            <a:ext cx="41973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70585" algn="l"/>
                <a:tab pos="1646555" algn="l"/>
                <a:tab pos="3184525" algn="l"/>
              </a:tabLst>
            </a:pP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стран,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угоне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гражданского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населения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14092" y="4805553"/>
            <a:ext cx="539686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56970" algn="l"/>
                <a:tab pos="1452880" algn="l"/>
                <a:tab pos="2694940" algn="l"/>
                <a:tab pos="4362450" algn="l"/>
                <a:tab pos="4657090" algn="l"/>
              </a:tabLst>
            </a:pP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убийствах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истязаниях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военнопленных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мирных</a:t>
            </a:r>
            <a:endParaRPr sz="1600">
              <a:latin typeface="Microsoft Sans Serif"/>
              <a:cs typeface="Microsoft Sans Serif"/>
            </a:endParaRPr>
          </a:p>
          <a:p>
            <a:pPr marL="4416425">
              <a:lnSpc>
                <a:spcPct val="100000"/>
              </a:lnSpc>
            </a:pP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91196" y="5049392"/>
            <a:ext cx="15951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33170" algn="l"/>
              </a:tabLst>
            </a:pP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Германию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для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8891" y="4805553"/>
            <a:ext cx="1678939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840105" algn="l"/>
                <a:tab pos="1557655" algn="l"/>
              </a:tabLst>
            </a:pP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против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мира;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в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оккупированных принудительных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25700" y="5293233"/>
            <a:ext cx="64598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79145" algn="l"/>
                <a:tab pos="1929764" algn="l"/>
                <a:tab pos="3286760" algn="l"/>
                <a:tab pos="4771390" algn="l"/>
                <a:tab pos="6333490" algn="l"/>
              </a:tabLst>
            </a:pP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работ,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убийствах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заложников,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разграблении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общественной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8891" y="5537098"/>
            <a:ext cx="820483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частной</a:t>
            </a:r>
            <a:r>
              <a:rPr sz="1600" spc="1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собственности,</a:t>
            </a:r>
            <a:r>
              <a:rPr sz="1600" spc="20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бесцельном</a:t>
            </a:r>
            <a:r>
              <a:rPr sz="1600" spc="2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разрушении</a:t>
            </a:r>
            <a:r>
              <a:rPr sz="1600" spc="1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городов</a:t>
            </a:r>
            <a:r>
              <a:rPr sz="1600" spc="2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spc="2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деревень,</a:t>
            </a:r>
            <a:r>
              <a:rPr sz="1600" spc="19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600" spc="19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разорении,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8891" y="5780938"/>
            <a:ext cx="26625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19100" algn="l"/>
                <a:tab pos="1865630" algn="l"/>
              </a:tabLst>
            </a:pP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не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оправданном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военной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00373" y="5780938"/>
            <a:ext cx="34378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7850" algn="l"/>
                <a:tab pos="2327910" algn="l"/>
                <a:tab pos="2620010" algn="l"/>
              </a:tabLst>
            </a:pP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необходимостью,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т.е.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военных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78891" y="6024778"/>
            <a:ext cx="639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84630" algn="l"/>
                <a:tab pos="3039745" algn="l"/>
                <a:tab pos="4017645" algn="l"/>
                <a:tab pos="4333875" algn="l"/>
                <a:tab pos="5160010" algn="l"/>
              </a:tabLst>
            </a:pP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истреблении,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порабощении,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ссылках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других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жестокостях,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96125" y="5780938"/>
            <a:ext cx="17887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95"/>
              </a:spcBef>
              <a:tabLst>
                <a:tab pos="1652905" algn="l"/>
              </a:tabLst>
            </a:pP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преступлениях;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endParaRPr sz="1600">
              <a:latin typeface="Microsoft Sans Serif"/>
              <a:cs typeface="Microsoft Sans Serif"/>
            </a:endParaRPr>
          </a:p>
          <a:p>
            <a:pPr marR="5080" algn="r">
              <a:lnSpc>
                <a:spcPct val="100000"/>
              </a:lnSpc>
              <a:tabLst>
                <a:tab pos="1500505" algn="l"/>
              </a:tabLst>
            </a:pP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совершенных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	</a:t>
            </a:r>
            <a:r>
              <a:rPr sz="16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8891" y="6268923"/>
            <a:ext cx="82054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отношении</a:t>
            </a:r>
            <a:r>
              <a:rPr sz="1600" spc="3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гражданского</a:t>
            </a:r>
            <a:r>
              <a:rPr sz="1600" spc="40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населения</a:t>
            </a:r>
            <a:r>
              <a:rPr sz="1600" spc="3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</a:t>
            </a:r>
            <a:r>
              <a:rPr sz="1600" spc="3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политическим,</a:t>
            </a:r>
            <a:r>
              <a:rPr sz="1600" spc="40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расовым</a:t>
            </a:r>
            <a:r>
              <a:rPr sz="1600" spc="39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или</a:t>
            </a:r>
            <a:r>
              <a:rPr sz="1600" spc="3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религиозным мотивам,</a:t>
            </a:r>
            <a:r>
              <a:rPr sz="16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т.е.</a:t>
            </a:r>
            <a:r>
              <a:rPr sz="16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преступлениях</a:t>
            </a:r>
            <a:r>
              <a:rPr sz="16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против</a:t>
            </a:r>
            <a:r>
              <a:rPr sz="16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человечности.</a:t>
            </a:r>
            <a:endParaRPr sz="160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1248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504190"/>
            <a:ext cx="4135754" cy="518922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286385" marR="452120" indent="-274320">
              <a:lnSpc>
                <a:spcPct val="80000"/>
              </a:lnSpc>
              <a:spcBef>
                <a:spcPts val="620"/>
              </a:spcBef>
              <a:buClr>
                <a:srgbClr val="F3A346"/>
              </a:buClr>
              <a:buSzPct val="84090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Нюрнбергский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процесс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— </a:t>
            </a:r>
            <a:r>
              <a:rPr sz="2200" spc="-5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международный</a:t>
            </a:r>
            <a:r>
              <a:rPr sz="2200" spc="-1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Constantia"/>
                <a:cs typeface="Constantia"/>
              </a:rPr>
              <a:t>судебный </a:t>
            </a:r>
            <a:r>
              <a:rPr sz="2200" spc="-5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процесс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над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бывшими </a:t>
            </a:r>
            <a:r>
              <a:rPr sz="22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Constantia"/>
                <a:cs typeface="Constantia"/>
              </a:rPr>
              <a:t>руководителями</a:t>
            </a:r>
            <a:endParaRPr sz="2200">
              <a:latin typeface="Constantia"/>
              <a:cs typeface="Constantia"/>
            </a:endParaRPr>
          </a:p>
          <a:p>
            <a:pPr marL="286385">
              <a:lnSpc>
                <a:spcPts val="1850"/>
              </a:lnSpc>
            </a:pPr>
            <a:r>
              <a:rPr sz="2200" spc="-20" dirty="0">
                <a:solidFill>
                  <a:srgbClr val="FFFFFF"/>
                </a:solidFill>
                <a:latin typeface="Constantia"/>
                <a:cs typeface="Constantia"/>
              </a:rPr>
              <a:t>гитлеровской</a:t>
            </a:r>
            <a:r>
              <a:rPr sz="22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Constantia"/>
                <a:cs typeface="Constantia"/>
              </a:rPr>
              <a:t>Германии.</a:t>
            </a:r>
            <a:endParaRPr sz="2200">
              <a:latin typeface="Constantia"/>
              <a:cs typeface="Constantia"/>
            </a:endParaRPr>
          </a:p>
          <a:p>
            <a:pPr marL="286385">
              <a:lnSpc>
                <a:spcPts val="2115"/>
              </a:lnSpc>
            </a:pPr>
            <a:r>
              <a:rPr sz="2200" spc="-30" dirty="0">
                <a:solidFill>
                  <a:srgbClr val="FFFFFF"/>
                </a:solidFill>
                <a:latin typeface="Constantia"/>
                <a:cs typeface="Constantia"/>
              </a:rPr>
              <a:t>Проходил</a:t>
            </a:r>
            <a:r>
              <a:rPr sz="2200" spc="-9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22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20</a:t>
            </a:r>
            <a:r>
              <a:rPr sz="22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Constantia"/>
                <a:cs typeface="Constantia"/>
              </a:rPr>
              <a:t>ноября</a:t>
            </a:r>
            <a:r>
              <a:rPr sz="22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Constantia"/>
                <a:cs typeface="Constantia"/>
              </a:rPr>
              <a:t>1945</a:t>
            </a:r>
            <a:r>
              <a:rPr sz="22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22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10</a:t>
            </a:r>
            <a:endParaRPr sz="2200">
              <a:latin typeface="Constantia"/>
              <a:cs typeface="Constantia"/>
            </a:endParaRPr>
          </a:p>
          <a:p>
            <a:pPr marL="286385" marR="234950">
              <a:lnSpc>
                <a:spcPct val="80000"/>
              </a:lnSpc>
              <a:spcBef>
                <a:spcPts val="265"/>
              </a:spcBef>
            </a:pPr>
            <a:r>
              <a:rPr sz="2200" spc="-20" dirty="0">
                <a:solidFill>
                  <a:srgbClr val="FFFFFF"/>
                </a:solidFill>
                <a:latin typeface="Constantia"/>
                <a:cs typeface="Constantia"/>
              </a:rPr>
              <a:t>часов</a:t>
            </a:r>
            <a:r>
              <a:rPr sz="22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утра,</a:t>
            </a:r>
            <a:r>
              <a:rPr sz="2200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по</a:t>
            </a:r>
            <a:r>
              <a:rPr sz="22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1</a:t>
            </a:r>
            <a:r>
              <a:rPr sz="22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Constantia"/>
                <a:cs typeface="Constantia"/>
              </a:rPr>
              <a:t>октября</a:t>
            </a:r>
            <a:r>
              <a:rPr sz="22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1946 </a:t>
            </a:r>
            <a:r>
              <a:rPr sz="2200" spc="-5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60" dirty="0">
                <a:solidFill>
                  <a:srgbClr val="FFFFFF"/>
                </a:solidFill>
                <a:latin typeface="Constantia"/>
                <a:cs typeface="Constantia"/>
              </a:rPr>
              <a:t>г</a:t>
            </a:r>
            <a:r>
              <a:rPr sz="2200" spc="-65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да</a:t>
            </a:r>
            <a:r>
              <a:rPr sz="2200" spc="-1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в </a:t>
            </a:r>
            <a:r>
              <a:rPr sz="2200" spc="-60" dirty="0">
                <a:solidFill>
                  <a:srgbClr val="FFFFFF"/>
                </a:solidFill>
                <a:latin typeface="Constantia"/>
                <a:cs typeface="Constantia"/>
              </a:rPr>
              <a:t>М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еждунар</a:t>
            </a:r>
            <a:r>
              <a:rPr sz="2200" spc="-7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дном 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военном</a:t>
            </a:r>
            <a:r>
              <a:rPr sz="2200" spc="-1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трибунале</a:t>
            </a:r>
            <a:r>
              <a:rPr sz="22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в</a:t>
            </a:r>
            <a:endParaRPr sz="2200">
              <a:latin typeface="Constantia"/>
              <a:cs typeface="Constantia"/>
            </a:endParaRPr>
          </a:p>
          <a:p>
            <a:pPr marL="286385">
              <a:lnSpc>
                <a:spcPts val="1850"/>
              </a:lnSpc>
            </a:pP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Нюрнберге</a:t>
            </a:r>
            <a:r>
              <a:rPr sz="2200" spc="-9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30" dirty="0">
                <a:solidFill>
                  <a:srgbClr val="FFFFFF"/>
                </a:solidFill>
                <a:latin typeface="Constantia"/>
                <a:cs typeface="Constantia"/>
              </a:rPr>
              <a:t>(Германия).</a:t>
            </a:r>
            <a:endParaRPr sz="2200">
              <a:latin typeface="Constantia"/>
              <a:cs typeface="Constantia"/>
            </a:endParaRPr>
          </a:p>
          <a:p>
            <a:pPr marL="286385" marR="303530">
              <a:lnSpc>
                <a:spcPts val="2110"/>
              </a:lnSpc>
              <a:spcBef>
                <a:spcPts val="250"/>
              </a:spcBef>
            </a:pPr>
            <a:r>
              <a:rPr sz="2200" spc="-140" dirty="0">
                <a:solidFill>
                  <a:srgbClr val="FFFFFF"/>
                </a:solidFill>
                <a:latin typeface="Constantia"/>
                <a:cs typeface="Constantia"/>
              </a:rPr>
              <a:t>Т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и</a:t>
            </a:r>
            <a:r>
              <a:rPr sz="2200" spc="-45" dirty="0">
                <a:solidFill>
                  <a:srgbClr val="FFFFFF"/>
                </a:solidFill>
                <a:latin typeface="Constantia"/>
                <a:cs typeface="Constantia"/>
              </a:rPr>
              <a:t>б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уна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л</a:t>
            </a:r>
            <a:r>
              <a:rPr sz="22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за</a:t>
            </a:r>
            <a:r>
              <a:rPr sz="2200" spc="-60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едал</a:t>
            </a:r>
            <a:r>
              <a:rPr sz="22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в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2200" spc="-1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двор</a:t>
            </a:r>
            <a:r>
              <a:rPr sz="2200" spc="-30" dirty="0">
                <a:solidFill>
                  <a:srgbClr val="FFFFFF"/>
                </a:solidFill>
                <a:latin typeface="Constantia"/>
                <a:cs typeface="Constantia"/>
              </a:rPr>
              <a:t>ц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е 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юстиции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- единственном </a:t>
            </a:r>
            <a:r>
              <a:rPr sz="22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уцелевшем</a:t>
            </a:r>
            <a:r>
              <a:rPr sz="2200" spc="-8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здании</a:t>
            </a:r>
            <a:r>
              <a:rPr sz="22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в</a:t>
            </a:r>
            <a:endParaRPr sz="2200">
              <a:latin typeface="Constantia"/>
              <a:cs typeface="Constantia"/>
            </a:endParaRPr>
          </a:p>
          <a:p>
            <a:pPr marL="286385" marR="86360">
              <a:lnSpc>
                <a:spcPct val="80000"/>
              </a:lnSpc>
              <a:spcBef>
                <a:spcPts val="25"/>
              </a:spcBef>
            </a:pP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разрушенном</a:t>
            </a:r>
            <a:r>
              <a:rPr sz="22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Нюрнберге.</a:t>
            </a:r>
            <a:r>
              <a:rPr sz="2200" spc="-35" dirty="0">
                <a:solidFill>
                  <a:srgbClr val="FFFFFF"/>
                </a:solidFill>
                <a:latin typeface="Constantia"/>
                <a:cs typeface="Constantia"/>
              </a:rPr>
              <a:t> Но </a:t>
            </a:r>
            <a:r>
              <a:rPr sz="2200" spc="-5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провести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процесс союзники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решили именно </a:t>
            </a:r>
            <a:r>
              <a:rPr sz="2200" spc="-20" dirty="0">
                <a:solidFill>
                  <a:srgbClr val="FFFFFF"/>
                </a:solidFill>
                <a:latin typeface="Constantia"/>
                <a:cs typeface="Constantia"/>
              </a:rPr>
              <a:t>здесь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- в </a:t>
            </a:r>
            <a:r>
              <a:rPr sz="22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любимо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м</a:t>
            </a:r>
            <a:r>
              <a:rPr sz="22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60" dirty="0">
                <a:solidFill>
                  <a:srgbClr val="FFFFFF"/>
                </a:solidFill>
                <a:latin typeface="Constantia"/>
                <a:cs typeface="Constantia"/>
              </a:rPr>
              <a:t>г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2200" spc="-7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2200" spc="-30" dirty="0">
                <a:solidFill>
                  <a:srgbClr val="FFFFFF"/>
                </a:solidFill>
                <a:latin typeface="Constantia"/>
                <a:cs typeface="Constantia"/>
              </a:rPr>
              <a:t>д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е</a:t>
            </a:r>
            <a:r>
              <a:rPr sz="2200" spc="-1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ф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юре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а,</a:t>
            </a:r>
            <a:r>
              <a:rPr sz="22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30" dirty="0">
                <a:solidFill>
                  <a:srgbClr val="FFFFFF"/>
                </a:solidFill>
                <a:latin typeface="Constantia"/>
                <a:cs typeface="Constantia"/>
              </a:rPr>
              <a:t>г</a:t>
            </a:r>
            <a:r>
              <a:rPr sz="2200" spc="-30" dirty="0">
                <a:solidFill>
                  <a:srgbClr val="FFFFFF"/>
                </a:solidFill>
                <a:latin typeface="Constantia"/>
                <a:cs typeface="Constantia"/>
              </a:rPr>
              <a:t>д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е 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проводились </a:t>
            </a:r>
            <a:r>
              <a:rPr sz="2200" spc="-25" dirty="0">
                <a:solidFill>
                  <a:srgbClr val="FFFFFF"/>
                </a:solidFill>
                <a:latin typeface="Constantia"/>
                <a:cs typeface="Constantia"/>
              </a:rPr>
              <a:t>все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съезды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нацистской</a:t>
            </a:r>
            <a:r>
              <a:rPr sz="22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партии.</a:t>
            </a:r>
            <a:endParaRPr sz="2200">
              <a:latin typeface="Constantia"/>
              <a:cs typeface="Constant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62576" y="2636862"/>
            <a:ext cx="4036060" cy="36004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4622749"/>
            <a:ext cx="7875905" cy="14738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86385" marR="1035685" indent="-274320">
              <a:lnSpc>
                <a:spcPct val="80000"/>
              </a:lnSpc>
              <a:spcBef>
                <a:spcPts val="535"/>
              </a:spcBef>
              <a:buClr>
                <a:srgbClr val="F3A346"/>
              </a:buClr>
              <a:buSzPct val="83333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1 </a:t>
            </a: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ноября </a:t>
            </a: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1943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был </a:t>
            </a: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подписан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Секретный </a:t>
            </a:r>
            <a:r>
              <a:rPr sz="1800" spc="-20" dirty="0">
                <a:solidFill>
                  <a:srgbClr val="FFFFFF"/>
                </a:solidFill>
                <a:latin typeface="Constantia"/>
                <a:cs typeface="Constantia"/>
              </a:rPr>
              <a:t>протокол Московской </a:t>
            </a: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конференции Министров иностранных </a:t>
            </a: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дел </a:t>
            </a:r>
            <a:r>
              <a:rPr sz="1800" spc="-70" dirty="0">
                <a:solidFill>
                  <a:srgbClr val="FFFFFF"/>
                </a:solidFill>
                <a:latin typeface="Constantia"/>
                <a:cs typeface="Constantia"/>
              </a:rPr>
              <a:t>СССР,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США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и </a:t>
            </a:r>
            <a:r>
              <a:rPr sz="1800" spc="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Великобритании,</a:t>
            </a:r>
            <a:r>
              <a:rPr sz="1800" spc="-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18-м</a:t>
            </a:r>
            <a:r>
              <a:rPr sz="18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пунктом</a:t>
            </a:r>
            <a:r>
              <a:rPr sz="18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onstantia"/>
                <a:cs typeface="Constantia"/>
              </a:rPr>
              <a:t>которого</a:t>
            </a:r>
            <a:r>
              <a:rPr sz="18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была</a:t>
            </a:r>
            <a:r>
              <a:rPr sz="18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«Декларация</a:t>
            </a:r>
            <a:r>
              <a:rPr sz="18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об </a:t>
            </a:r>
            <a:r>
              <a:rPr sz="1800" spc="-434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ответственности</a:t>
            </a:r>
            <a:r>
              <a:rPr sz="18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гитлеровцев</a:t>
            </a:r>
            <a:r>
              <a:rPr sz="18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за</a:t>
            </a:r>
            <a:r>
              <a:rPr sz="1800" spc="-9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совершаемые</a:t>
            </a:r>
            <a:r>
              <a:rPr sz="1800" spc="-8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зверства».</a:t>
            </a:r>
            <a:endParaRPr sz="1800">
              <a:latin typeface="Constantia"/>
              <a:cs typeface="Constantia"/>
            </a:endParaRPr>
          </a:p>
          <a:p>
            <a:pPr marL="286385" marR="5080" indent="-274320">
              <a:lnSpc>
                <a:spcPct val="80000"/>
              </a:lnSpc>
              <a:spcBef>
                <a:spcPts val="600"/>
              </a:spcBef>
              <a:buClr>
                <a:srgbClr val="F3A346"/>
              </a:buClr>
              <a:buSzPct val="83333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2ноября</a:t>
            </a:r>
            <a:r>
              <a:rPr sz="1800" spc="-8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декларация</a:t>
            </a:r>
            <a:r>
              <a:rPr sz="18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была</a:t>
            </a:r>
            <a:r>
              <a:rPr sz="1800" spc="-8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опубликована</a:t>
            </a:r>
            <a:r>
              <a:rPr sz="18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в</a:t>
            </a:r>
            <a:r>
              <a:rPr sz="18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газете</a:t>
            </a:r>
            <a:r>
              <a:rPr sz="18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«Правда»</a:t>
            </a:r>
            <a:r>
              <a:rPr sz="1800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за</a:t>
            </a:r>
            <a:r>
              <a:rPr sz="18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подписями </a:t>
            </a:r>
            <a:r>
              <a:rPr sz="1800" spc="-4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onstantia"/>
                <a:cs typeface="Constantia"/>
              </a:rPr>
              <a:t>Рузвельта,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Сталина</a:t>
            </a:r>
            <a:r>
              <a:rPr sz="1800" spc="-8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и</a:t>
            </a:r>
            <a:r>
              <a:rPr sz="18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Черчилля.</a:t>
            </a:r>
            <a:endParaRPr sz="1800">
              <a:latin typeface="Constantia"/>
              <a:cs typeface="Constanti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7075" y="524255"/>
            <a:ext cx="6300470" cy="803275"/>
            <a:chOff x="227075" y="524255"/>
            <a:chExt cx="6300470" cy="8032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3163" y="788542"/>
              <a:ext cx="5637644" cy="5265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075" y="524255"/>
              <a:ext cx="6300216" cy="80314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5573" y="1537335"/>
            <a:ext cx="7632827" cy="29535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276999"/>
          </a:xfrm>
        </p:spPr>
        <p:txBody>
          <a:bodyPr/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</p:spPr>
        <p:txBody>
          <a:bodyPr/>
          <a:lstStyle/>
          <a:p>
            <a:endParaRPr lang="ru-RU">
              <a:solidFill>
                <a:schemeClr val="bg1"/>
              </a:solidFill>
            </a:endParaRPr>
          </a:p>
        </p:txBody>
      </p:sp>
      <p:pic>
        <p:nvPicPr>
          <p:cNvPr id="4" name="Рисунок 3" descr="https://sun9-48.userapi.com/impg/J2FpeMjvozL6LwgHOhzjTkZEv339shFd1K3Oqg/oE5id8Wezm0.jpg?size=1279x719&amp;quality=95&amp;sign=dc85d4f6ce1ad6882d98a02b4de03bc8&amp;c_uniq_tag=c5-5vEnp8xpA9ybwREmtD2yaFbc04HEnHLcOTFrq4LM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34565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437" y="2105406"/>
            <a:ext cx="3542665" cy="4142104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286385" marR="48260" indent="-274320">
              <a:lnSpc>
                <a:spcPts val="2810"/>
              </a:lnSpc>
              <a:spcBef>
                <a:spcPts val="455"/>
              </a:spcBef>
              <a:buClr>
                <a:srgbClr val="F3A346"/>
              </a:buClr>
              <a:buSzPct val="84615"/>
              <a:buFont typeface="Segoe UI Symbol"/>
              <a:buChar char="⚫"/>
              <a:tabLst>
                <a:tab pos="287020" algn="l"/>
              </a:tabLst>
            </a:pPr>
            <a:r>
              <a:rPr sz="2600" spc="-305" dirty="0">
                <a:solidFill>
                  <a:srgbClr val="FFFFFF"/>
                </a:solidFill>
                <a:latin typeface="Constantia"/>
                <a:cs typeface="Constantia"/>
              </a:rPr>
              <a:t>У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.</a:t>
            </a:r>
            <a:r>
              <a:rPr sz="2600" spc="-50" dirty="0">
                <a:solidFill>
                  <a:srgbClr val="FFFFFF"/>
                </a:solidFill>
                <a:latin typeface="Constantia"/>
                <a:cs typeface="Constantia"/>
              </a:rPr>
              <a:t> Ч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е</a:t>
            </a:r>
            <a:r>
              <a:rPr sz="2600" spc="-45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чи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л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л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ь</a:t>
            </a:r>
            <a:r>
              <a:rPr sz="26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: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«</a:t>
            </a:r>
            <a:r>
              <a:rPr sz="2600" spc="-45" dirty="0">
                <a:solidFill>
                  <a:srgbClr val="FDF9C8"/>
                </a:solidFill>
                <a:latin typeface="Constantia"/>
                <a:cs typeface="Constantia"/>
              </a:rPr>
              <a:t>Л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учше  </a:t>
            </a:r>
            <a:r>
              <a:rPr sz="2600" spc="-25" dirty="0">
                <a:solidFill>
                  <a:srgbClr val="FDF9C8"/>
                </a:solidFill>
                <a:latin typeface="Constantia"/>
                <a:cs typeface="Constantia"/>
              </a:rPr>
              <a:t>всего</a:t>
            </a:r>
            <a:r>
              <a:rPr sz="2600" spc="-13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было</a:t>
            </a:r>
            <a:r>
              <a:rPr sz="2600" spc="-12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бы</a:t>
            </a:r>
            <a:endParaRPr sz="2600">
              <a:latin typeface="Constantia"/>
              <a:cs typeface="Constantia"/>
            </a:endParaRPr>
          </a:p>
          <a:p>
            <a:pPr marL="286385">
              <a:lnSpc>
                <a:spcPts val="2610"/>
              </a:lnSpc>
            </a:pPr>
            <a:r>
              <a:rPr sz="2600" spc="-15" dirty="0">
                <a:solidFill>
                  <a:srgbClr val="FDF9C8"/>
                </a:solidFill>
                <a:latin typeface="Constantia"/>
                <a:cs typeface="Constantia"/>
              </a:rPr>
              <a:t>расстрелять</a:t>
            </a:r>
            <a:r>
              <a:rPr sz="2600" spc="-13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35" dirty="0">
                <a:solidFill>
                  <a:srgbClr val="FDF9C8"/>
                </a:solidFill>
                <a:latin typeface="Constantia"/>
                <a:cs typeface="Constantia"/>
              </a:rPr>
              <a:t>главных</a:t>
            </a:r>
            <a:endParaRPr sz="2600">
              <a:latin typeface="Constantia"/>
              <a:cs typeface="Constantia"/>
            </a:endParaRPr>
          </a:p>
          <a:p>
            <a:pPr marL="286385" marR="467995">
              <a:lnSpc>
                <a:spcPts val="2810"/>
              </a:lnSpc>
              <a:spcBef>
                <a:spcPts val="195"/>
              </a:spcBef>
            </a:pP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преступников,</a:t>
            </a:r>
            <a:r>
              <a:rPr sz="2600" spc="-10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как </a:t>
            </a:r>
            <a:r>
              <a:rPr sz="2600" spc="-64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35" dirty="0">
                <a:solidFill>
                  <a:srgbClr val="FDF9C8"/>
                </a:solidFill>
                <a:latin typeface="Constantia"/>
                <a:cs typeface="Constantia"/>
              </a:rPr>
              <a:t>т</a:t>
            </a:r>
            <a:r>
              <a:rPr sz="2600" spc="-125" dirty="0">
                <a:solidFill>
                  <a:srgbClr val="FDF9C8"/>
                </a:solidFill>
                <a:latin typeface="Constantia"/>
                <a:cs typeface="Constantia"/>
              </a:rPr>
              <a:t>о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ль</a:t>
            </a:r>
            <a:r>
              <a:rPr sz="2600" spc="-60" dirty="0">
                <a:solidFill>
                  <a:srgbClr val="FDF9C8"/>
                </a:solidFill>
                <a:latin typeface="Constantia"/>
                <a:cs typeface="Constantia"/>
              </a:rPr>
              <a:t>к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о</a:t>
            </a:r>
            <a:r>
              <a:rPr sz="2600" spc="-15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они</a:t>
            </a:r>
            <a:r>
              <a:rPr sz="2600" spc="-9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40" dirty="0">
                <a:solidFill>
                  <a:srgbClr val="FDF9C8"/>
                </a:solidFill>
                <a:latin typeface="Constantia"/>
                <a:cs typeface="Constantia"/>
              </a:rPr>
              <a:t>б</a:t>
            </a:r>
            <a:r>
              <a:rPr sz="2600" spc="-130" dirty="0">
                <a:solidFill>
                  <a:srgbClr val="FDF9C8"/>
                </a:solidFill>
                <a:latin typeface="Constantia"/>
                <a:cs typeface="Constantia"/>
              </a:rPr>
              <a:t>у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д</a:t>
            </a:r>
            <a:r>
              <a:rPr sz="2600" spc="10" dirty="0">
                <a:solidFill>
                  <a:srgbClr val="FDF9C8"/>
                </a:solidFill>
                <a:latin typeface="Constantia"/>
                <a:cs typeface="Constantia"/>
              </a:rPr>
              <a:t>у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т  пойманы».</a:t>
            </a:r>
            <a:endParaRPr sz="260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250">
              <a:latin typeface="Constantia"/>
              <a:cs typeface="Constantia"/>
            </a:endParaRPr>
          </a:p>
          <a:p>
            <a:pPr marL="286385" marR="231140" indent="-274320">
              <a:lnSpc>
                <a:spcPts val="2810"/>
              </a:lnSpc>
              <a:buClr>
                <a:srgbClr val="F3A346"/>
              </a:buClr>
              <a:buSzPct val="84615"/>
              <a:buFont typeface="Segoe UI Symbol"/>
              <a:buChar char="⚫"/>
              <a:tabLst>
                <a:tab pos="287020" algn="l"/>
              </a:tabLst>
            </a:pP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И. </a:t>
            </a:r>
            <a:r>
              <a:rPr sz="2600" spc="-15" dirty="0">
                <a:solidFill>
                  <a:srgbClr val="FFFFFF"/>
                </a:solidFill>
                <a:latin typeface="Constantia"/>
                <a:cs typeface="Constantia"/>
              </a:rPr>
              <a:t>Сталин: </a:t>
            </a:r>
            <a:r>
              <a:rPr sz="2600" spc="-10" dirty="0">
                <a:solidFill>
                  <a:srgbClr val="FDF9C8"/>
                </a:solidFill>
                <a:latin typeface="Constantia"/>
                <a:cs typeface="Constantia"/>
              </a:rPr>
              <a:t>«Перед 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15" dirty="0">
                <a:solidFill>
                  <a:srgbClr val="FDF9C8"/>
                </a:solidFill>
                <a:latin typeface="Constantia"/>
                <a:cs typeface="Constantia"/>
              </a:rPr>
              <a:t>расстрелом</a:t>
            </a:r>
            <a:r>
              <a:rPr sz="2600" spc="-14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35" dirty="0">
                <a:solidFill>
                  <a:srgbClr val="FDF9C8"/>
                </a:solidFill>
                <a:latin typeface="Constantia"/>
                <a:cs typeface="Constantia"/>
              </a:rPr>
              <a:t>главные</a:t>
            </a:r>
            <a:endParaRPr sz="2600">
              <a:latin typeface="Constantia"/>
              <a:cs typeface="Constantia"/>
            </a:endParaRPr>
          </a:p>
          <a:p>
            <a:pPr marL="286385">
              <a:lnSpc>
                <a:spcPts val="2610"/>
              </a:lnSpc>
            </a:pP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прес</a:t>
            </a:r>
            <a:r>
              <a:rPr sz="2600" spc="45" dirty="0">
                <a:solidFill>
                  <a:srgbClr val="FDF9C8"/>
                </a:solidFill>
                <a:latin typeface="Constantia"/>
                <a:cs typeface="Constantia"/>
              </a:rPr>
              <a:t>т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упник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и</a:t>
            </a:r>
            <a:r>
              <a:rPr sz="2600" spc="-15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30" dirty="0">
                <a:solidFill>
                  <a:srgbClr val="FDF9C8"/>
                </a:solidFill>
                <a:latin typeface="Constantia"/>
                <a:cs typeface="Constantia"/>
              </a:rPr>
              <a:t>д</a:t>
            </a:r>
            <a:r>
              <a:rPr sz="2600" spc="-125" dirty="0">
                <a:solidFill>
                  <a:srgbClr val="FDF9C8"/>
                </a:solidFill>
                <a:latin typeface="Constantia"/>
                <a:cs typeface="Constantia"/>
              </a:rPr>
              <a:t>о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лжны</a:t>
            </a:r>
            <a:endParaRPr sz="2600">
              <a:latin typeface="Constantia"/>
              <a:cs typeface="Constantia"/>
            </a:endParaRPr>
          </a:p>
          <a:p>
            <a:pPr marL="286385">
              <a:lnSpc>
                <a:spcPts val="2965"/>
              </a:lnSpc>
            </a:pP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быть</a:t>
            </a:r>
            <a:r>
              <a:rPr sz="2600" spc="-14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15" dirty="0">
                <a:solidFill>
                  <a:srgbClr val="FDF9C8"/>
                </a:solidFill>
                <a:latin typeface="Constantia"/>
                <a:cs typeface="Constantia"/>
              </a:rPr>
              <a:t>с</a:t>
            </a:r>
            <a:r>
              <a:rPr sz="2600" spc="-130" dirty="0">
                <a:solidFill>
                  <a:srgbClr val="FDF9C8"/>
                </a:solidFill>
                <a:latin typeface="Constantia"/>
                <a:cs typeface="Constantia"/>
              </a:rPr>
              <a:t>у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димы».</a:t>
            </a:r>
            <a:endParaRPr sz="2600">
              <a:latin typeface="Constantia"/>
              <a:cs typeface="Constanti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7075" y="524255"/>
            <a:ext cx="6300470" cy="803275"/>
            <a:chOff x="227075" y="524255"/>
            <a:chExt cx="6300470" cy="8032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3163" y="788542"/>
              <a:ext cx="5637644" cy="5265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075" y="524255"/>
              <a:ext cx="6300216" cy="80314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18540" y="1430782"/>
            <a:ext cx="7340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Крымская</a:t>
            </a:r>
            <a:r>
              <a:rPr spc="-75" dirty="0"/>
              <a:t> </a:t>
            </a:r>
            <a:r>
              <a:rPr spc="-5" dirty="0"/>
              <a:t>конференция</a:t>
            </a:r>
            <a:r>
              <a:rPr spc="-50" dirty="0"/>
              <a:t> </a:t>
            </a:r>
            <a:r>
              <a:rPr spc="-15" dirty="0"/>
              <a:t>руководителей</a:t>
            </a:r>
            <a:r>
              <a:rPr spc="-80" dirty="0"/>
              <a:t> </a:t>
            </a:r>
            <a:r>
              <a:rPr dirty="0"/>
              <a:t>трёх</a:t>
            </a:r>
            <a:r>
              <a:rPr spc="-85" dirty="0"/>
              <a:t> </a:t>
            </a:r>
            <a:r>
              <a:rPr spc="-15" dirty="0"/>
              <a:t>союзных</a:t>
            </a:r>
            <a:r>
              <a:rPr spc="-85" dirty="0"/>
              <a:t> </a:t>
            </a:r>
            <a:r>
              <a:rPr spc="-10" dirty="0"/>
              <a:t>держав</a:t>
            </a:r>
            <a:r>
              <a:rPr spc="-40" dirty="0"/>
              <a:t> </a:t>
            </a:r>
            <a:r>
              <a:rPr dirty="0"/>
              <a:t>—</a:t>
            </a:r>
            <a:r>
              <a:rPr spc="-5" dirty="0"/>
              <a:t> </a:t>
            </a:r>
            <a:r>
              <a:rPr spc="-70" dirty="0"/>
              <a:t>СССР, </a:t>
            </a:r>
            <a:r>
              <a:rPr spc="-440" dirty="0"/>
              <a:t> </a:t>
            </a:r>
            <a:r>
              <a:rPr spc="-5" dirty="0"/>
              <a:t>США</a:t>
            </a:r>
            <a:r>
              <a:rPr spc="-75" dirty="0"/>
              <a:t> </a:t>
            </a:r>
            <a:r>
              <a:rPr dirty="0"/>
              <a:t>и</a:t>
            </a:r>
            <a:r>
              <a:rPr spc="-35" dirty="0"/>
              <a:t> </a:t>
            </a:r>
            <a:r>
              <a:rPr spc="-10" dirty="0"/>
              <a:t>Великобритании</a:t>
            </a:r>
            <a:r>
              <a:rPr spc="-30" dirty="0"/>
              <a:t> </a:t>
            </a:r>
            <a:r>
              <a:rPr dirty="0"/>
              <a:t>(4—11</a:t>
            </a:r>
            <a:r>
              <a:rPr spc="-55" dirty="0"/>
              <a:t> </a:t>
            </a:r>
            <a:r>
              <a:rPr spc="-15" dirty="0"/>
              <a:t>февр.</a:t>
            </a:r>
            <a:r>
              <a:rPr dirty="0"/>
              <a:t> </a:t>
            </a:r>
            <a:r>
              <a:rPr spc="-20" dirty="0"/>
              <a:t>1945</a:t>
            </a:r>
            <a:r>
              <a:rPr spc="-35" dirty="0"/>
              <a:t> </a:t>
            </a:r>
            <a:r>
              <a:rPr spc="-55" dirty="0"/>
              <a:t>г.)</a:t>
            </a: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01996" y="2420835"/>
            <a:ext cx="3733800" cy="345643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437" y="1821941"/>
            <a:ext cx="3399154" cy="434276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86385" marR="57150" indent="-274320">
              <a:lnSpc>
                <a:spcPct val="90000"/>
              </a:lnSpc>
              <a:spcBef>
                <a:spcPts val="385"/>
              </a:spcBef>
              <a:buClr>
                <a:srgbClr val="F3A346"/>
              </a:buClr>
              <a:buSzPct val="85416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sz="2400" spc="-15" dirty="0">
                <a:solidFill>
                  <a:srgbClr val="FFFFFF"/>
                </a:solidFill>
                <a:latin typeface="Constantia"/>
                <a:cs typeface="Constantia"/>
              </a:rPr>
              <a:t>Создание </a:t>
            </a:r>
            <a:r>
              <a:rPr sz="24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onstantia"/>
                <a:cs typeface="Constantia"/>
              </a:rPr>
              <a:t>Международного </a:t>
            </a:r>
            <a:r>
              <a:rPr sz="24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военн</a:t>
            </a:r>
            <a:r>
              <a:rPr sz="2400" spc="-1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2400" spc="-60" dirty="0">
                <a:solidFill>
                  <a:srgbClr val="FFFFFF"/>
                </a:solidFill>
                <a:latin typeface="Constantia"/>
                <a:cs typeface="Constantia"/>
              </a:rPr>
              <a:t>г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2400" spc="-1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три</a:t>
            </a:r>
            <a:r>
              <a:rPr sz="2400" spc="-40" dirty="0">
                <a:solidFill>
                  <a:srgbClr val="FFFFFF"/>
                </a:solidFill>
                <a:latin typeface="Constantia"/>
                <a:cs typeface="Constantia"/>
              </a:rPr>
              <a:t>б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уна</a:t>
            </a:r>
            <a:r>
              <a:rPr sz="2400" spc="-15" dirty="0">
                <a:solidFill>
                  <a:srgbClr val="FFFFFF"/>
                </a:solidFill>
                <a:latin typeface="Constantia"/>
                <a:cs typeface="Constantia"/>
              </a:rPr>
              <a:t>л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а</a:t>
            </a:r>
            <a:r>
              <a:rPr sz="2400" spc="-1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и  е</a:t>
            </a:r>
            <a:r>
              <a:rPr sz="2400" spc="-60" dirty="0">
                <a:solidFill>
                  <a:srgbClr val="FFFFFF"/>
                </a:solidFill>
                <a:latin typeface="Constantia"/>
                <a:cs typeface="Constantia"/>
              </a:rPr>
              <a:t>г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2400" spc="-1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Constantia"/>
                <a:cs typeface="Constantia"/>
              </a:rPr>
              <a:t>у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2400" spc="-25" dirty="0">
                <a:solidFill>
                  <a:srgbClr val="FFFFFF"/>
                </a:solidFill>
                <a:latin typeface="Constantia"/>
                <a:cs typeface="Constantia"/>
              </a:rPr>
              <a:t>т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ава</a:t>
            </a:r>
            <a:r>
              <a:rPr sz="2400" spc="-1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были  </a:t>
            </a:r>
            <a:r>
              <a:rPr sz="2400" spc="-10" dirty="0">
                <a:solidFill>
                  <a:srgbClr val="FFFFFF"/>
                </a:solidFill>
                <a:latin typeface="Constantia"/>
                <a:cs typeface="Constantia"/>
              </a:rPr>
              <a:t>выработаны </a:t>
            </a:r>
            <a:r>
              <a:rPr sz="2400" spc="-100" dirty="0">
                <a:solidFill>
                  <a:srgbClr val="FFFFFF"/>
                </a:solidFill>
                <a:latin typeface="Constantia"/>
                <a:cs typeface="Constantia"/>
              </a:rPr>
              <a:t>СССР, </a:t>
            </a:r>
            <a:r>
              <a:rPr sz="2400" spc="-9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США,</a:t>
            </a:r>
            <a:endParaRPr sz="2400">
              <a:latin typeface="Constantia"/>
              <a:cs typeface="Constantia"/>
            </a:endParaRPr>
          </a:p>
          <a:p>
            <a:pPr marL="286385" marR="339725">
              <a:lnSpc>
                <a:spcPct val="90000"/>
              </a:lnSpc>
            </a:pP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В</a:t>
            </a:r>
            <a:r>
              <a:rPr sz="2400" spc="-40" dirty="0">
                <a:solidFill>
                  <a:srgbClr val="FFFFFF"/>
                </a:solidFill>
                <a:latin typeface="Constantia"/>
                <a:cs typeface="Constantia"/>
              </a:rPr>
              <a:t>е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ли</a:t>
            </a:r>
            <a:r>
              <a:rPr sz="2400" spc="-70" dirty="0">
                <a:solidFill>
                  <a:srgbClr val="FFFFFF"/>
                </a:solidFill>
                <a:latin typeface="Constantia"/>
                <a:cs typeface="Constantia"/>
              </a:rPr>
              <a:t>к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обри</a:t>
            </a:r>
            <a:r>
              <a:rPr sz="2400" spc="-25" dirty="0">
                <a:solidFill>
                  <a:srgbClr val="FFFFFF"/>
                </a:solidFill>
                <a:latin typeface="Constantia"/>
                <a:cs typeface="Constantia"/>
              </a:rPr>
              <a:t>т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анией</a:t>
            </a:r>
            <a:r>
              <a:rPr sz="24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и 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Францией 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в </a:t>
            </a:r>
            <a:r>
              <a:rPr sz="2400" spc="-45" dirty="0">
                <a:solidFill>
                  <a:srgbClr val="FFFFFF"/>
                </a:solidFill>
                <a:latin typeface="Constantia"/>
                <a:cs typeface="Constantia"/>
              </a:rPr>
              <a:t>ходе </a:t>
            </a:r>
            <a:r>
              <a:rPr sz="24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onstantia"/>
                <a:cs typeface="Constantia"/>
              </a:rPr>
              <a:t>лондонской</a:t>
            </a:r>
            <a:endParaRPr sz="2400">
              <a:latin typeface="Constantia"/>
              <a:cs typeface="Constantia"/>
            </a:endParaRPr>
          </a:p>
          <a:p>
            <a:pPr marL="286385">
              <a:lnSpc>
                <a:spcPts val="2450"/>
              </a:lnSpc>
            </a:pPr>
            <a:r>
              <a:rPr sz="2400" spc="-10" dirty="0">
                <a:solidFill>
                  <a:srgbClr val="FFFFFF"/>
                </a:solidFill>
                <a:latin typeface="Constantia"/>
                <a:cs typeface="Constantia"/>
              </a:rPr>
              <a:t>конференции,</a:t>
            </a:r>
            <a:endParaRPr sz="2400">
              <a:latin typeface="Constantia"/>
              <a:cs typeface="Constantia"/>
            </a:endParaRPr>
          </a:p>
          <a:p>
            <a:pPr marL="286385">
              <a:lnSpc>
                <a:spcPts val="2590"/>
              </a:lnSpc>
            </a:pPr>
            <a:r>
              <a:rPr sz="2400" spc="-25" dirty="0">
                <a:solidFill>
                  <a:srgbClr val="FFFFFF"/>
                </a:solidFill>
                <a:latin typeface="Constantia"/>
                <a:cs typeface="Constantia"/>
              </a:rPr>
              <a:t>проходившей</a:t>
            </a:r>
            <a:r>
              <a:rPr sz="2400" spc="-9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24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26</a:t>
            </a:r>
            <a:endParaRPr sz="2400">
              <a:latin typeface="Constantia"/>
              <a:cs typeface="Constantia"/>
            </a:endParaRPr>
          </a:p>
          <a:p>
            <a:pPr marL="286385" marR="5080">
              <a:lnSpc>
                <a:spcPts val="2590"/>
              </a:lnSpc>
              <a:spcBef>
                <a:spcPts val="185"/>
              </a:spcBef>
            </a:pP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июня</a:t>
            </a:r>
            <a:r>
              <a:rPr sz="2400" spc="-10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по</a:t>
            </a:r>
            <a:r>
              <a:rPr sz="2400" spc="-8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8</a:t>
            </a:r>
            <a:r>
              <a:rPr sz="2400" spc="-8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onstantia"/>
                <a:cs typeface="Constantia"/>
              </a:rPr>
              <a:t>августа</a:t>
            </a:r>
            <a:r>
              <a:rPr sz="2400" spc="-9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onstantia"/>
                <a:cs typeface="Constantia"/>
              </a:rPr>
              <a:t>1945 </a:t>
            </a:r>
            <a:r>
              <a:rPr sz="2400" spc="-59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Constantia"/>
                <a:cs typeface="Constantia"/>
              </a:rPr>
              <a:t>года.</a:t>
            </a:r>
            <a:endParaRPr sz="2400">
              <a:latin typeface="Constantia"/>
              <a:cs typeface="Constanti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7075" y="524255"/>
            <a:ext cx="6300470" cy="803275"/>
            <a:chOff x="227075" y="524255"/>
            <a:chExt cx="6300470" cy="8032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3163" y="788542"/>
              <a:ext cx="5637644" cy="5265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075" y="524255"/>
              <a:ext cx="6300216" cy="80314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71415" y="1772818"/>
            <a:ext cx="3547872" cy="4178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object 2"/>
          <p:cNvGrpSpPr/>
          <p:nvPr/>
        </p:nvGrpSpPr>
        <p:grpSpPr>
          <a:xfrm>
            <a:off x="314007" y="251155"/>
            <a:ext cx="8561705" cy="6428105"/>
            <a:chOff x="314007" y="251155"/>
            <a:chExt cx="8561705" cy="6428105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532" y="260680"/>
              <a:ext cx="8542528" cy="6408674"/>
            </a:xfrm>
            <a:prstGeom prst="rect">
              <a:avLst/>
            </a:prstGeom>
          </p:spPr>
        </p:pic>
        <p:sp>
          <p:nvSpPr>
            <p:cNvPr id="6" name="object 4"/>
            <p:cNvSpPr/>
            <p:nvPr/>
          </p:nvSpPr>
          <p:spPr>
            <a:xfrm>
              <a:off x="318770" y="255917"/>
              <a:ext cx="8552180" cy="6418580"/>
            </a:xfrm>
            <a:custGeom>
              <a:avLst/>
              <a:gdLst/>
              <a:ahLst/>
              <a:cxnLst/>
              <a:rect l="l" t="t" r="r" b="b"/>
              <a:pathLst>
                <a:path w="8552180" h="6418580">
                  <a:moveTo>
                    <a:pt x="0" y="6418199"/>
                  </a:moveTo>
                  <a:lnTo>
                    <a:pt x="8552053" y="6418199"/>
                  </a:lnTo>
                  <a:lnTo>
                    <a:pt x="8552053" y="0"/>
                  </a:lnTo>
                  <a:lnTo>
                    <a:pt x="0" y="0"/>
                  </a:lnTo>
                  <a:lnTo>
                    <a:pt x="0" y="6418199"/>
                  </a:lnTo>
                  <a:close/>
                </a:path>
              </a:pathLst>
            </a:custGeom>
            <a:ln w="9525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="" xmlns:p14="http://schemas.microsoft.com/office/powerpoint/2010/main" val="371806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370" y="1962150"/>
            <a:ext cx="8068945" cy="386143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287020" marR="488950" indent="-274320">
              <a:lnSpc>
                <a:spcPts val="2810"/>
              </a:lnSpc>
              <a:spcBef>
                <a:spcPts val="455"/>
              </a:spcBef>
              <a:buClr>
                <a:srgbClr val="F3A346"/>
              </a:buClr>
              <a:buSzPct val="84615"/>
              <a:buFont typeface="Segoe UI Symbol"/>
              <a:buChar char="⚫"/>
              <a:tabLst>
                <a:tab pos="287020" algn="l"/>
                <a:tab pos="1056640" algn="l"/>
              </a:tabLst>
            </a:pP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-	от</a:t>
            </a:r>
            <a:r>
              <a:rPr sz="26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95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2600" spc="-90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26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-</a:t>
            </a:r>
            <a:r>
              <a:rPr sz="26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пр</a:t>
            </a:r>
            <a:r>
              <a:rPr sz="2600" spc="-1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ку</a:t>
            </a:r>
            <a:r>
              <a:rPr sz="2600" spc="-10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ор</a:t>
            </a:r>
            <a:r>
              <a:rPr sz="2600" spc="-1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135" dirty="0">
                <a:solidFill>
                  <a:srgbClr val="FFFFFF"/>
                </a:solidFill>
                <a:latin typeface="Constantia"/>
                <a:cs typeface="Constantia"/>
              </a:rPr>
              <a:t>У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краинс</a:t>
            </a:r>
            <a:r>
              <a:rPr sz="2600" spc="-65" dirty="0">
                <a:solidFill>
                  <a:srgbClr val="FFFFFF"/>
                </a:solidFill>
                <a:latin typeface="Constantia"/>
                <a:cs typeface="Constantia"/>
              </a:rPr>
              <a:t>к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ой</a:t>
            </a:r>
            <a:r>
              <a:rPr sz="26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90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26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75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оман 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Андреевич</a:t>
            </a:r>
            <a:r>
              <a:rPr sz="26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30" dirty="0">
                <a:solidFill>
                  <a:srgbClr val="FFFFFF"/>
                </a:solidFill>
                <a:latin typeface="Constantia"/>
                <a:cs typeface="Constantia"/>
              </a:rPr>
              <a:t>Руденко</a:t>
            </a:r>
            <a:r>
              <a:rPr sz="26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(заместитель:</a:t>
            </a:r>
            <a:r>
              <a:rPr sz="26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5" dirty="0">
                <a:solidFill>
                  <a:srgbClr val="FFFFFF"/>
                </a:solidFill>
                <a:latin typeface="Constantia"/>
                <a:cs typeface="Constantia"/>
              </a:rPr>
              <a:t>Ю.В.</a:t>
            </a:r>
            <a:endParaRPr sz="2600">
              <a:latin typeface="Constantia"/>
              <a:cs typeface="Constantia"/>
            </a:endParaRPr>
          </a:p>
          <a:p>
            <a:pPr marL="287020">
              <a:lnSpc>
                <a:spcPts val="2610"/>
              </a:lnSpc>
            </a:pPr>
            <a:r>
              <a:rPr sz="2600" spc="-10" dirty="0">
                <a:solidFill>
                  <a:srgbClr val="FFFFFF"/>
                </a:solidFill>
                <a:latin typeface="Constantia"/>
                <a:cs typeface="Constantia"/>
              </a:rPr>
              <a:t>Покровский,</a:t>
            </a:r>
            <a:r>
              <a:rPr sz="2600" spc="-9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помощники:</a:t>
            </a:r>
            <a:r>
              <a:rPr sz="2600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Н.Д.</a:t>
            </a:r>
            <a:r>
              <a:rPr sz="26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Constantia"/>
                <a:cs typeface="Constantia"/>
              </a:rPr>
              <a:t>Зоря,</a:t>
            </a:r>
            <a:r>
              <a:rPr sz="2600" spc="-9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Д.С.</a:t>
            </a:r>
            <a:r>
              <a:rPr sz="2600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Карев,</a:t>
            </a:r>
            <a:endParaRPr sz="2600">
              <a:latin typeface="Constantia"/>
              <a:cs typeface="Constantia"/>
            </a:endParaRPr>
          </a:p>
          <a:p>
            <a:pPr marL="287020">
              <a:lnSpc>
                <a:spcPts val="2965"/>
              </a:lnSpc>
            </a:pP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Л.Н.</a:t>
            </a:r>
            <a:r>
              <a:rPr sz="26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Смирнов,</a:t>
            </a:r>
            <a:r>
              <a:rPr sz="2600" spc="-1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85" dirty="0">
                <a:solidFill>
                  <a:srgbClr val="FFFFFF"/>
                </a:solidFill>
                <a:latin typeface="Constantia"/>
                <a:cs typeface="Constantia"/>
              </a:rPr>
              <a:t>Л.Р.</a:t>
            </a:r>
            <a:r>
              <a:rPr sz="2600" spc="-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Шейнин);</a:t>
            </a:r>
            <a:endParaRPr sz="2600">
              <a:latin typeface="Constantia"/>
              <a:cs typeface="Constantia"/>
            </a:endParaRPr>
          </a:p>
          <a:p>
            <a:pPr marL="287020" marR="200025" indent="-274320">
              <a:lnSpc>
                <a:spcPts val="2810"/>
              </a:lnSpc>
              <a:spcBef>
                <a:spcPts val="640"/>
              </a:spcBef>
              <a:buClr>
                <a:srgbClr val="F3A346"/>
              </a:buClr>
              <a:buSzPct val="84615"/>
              <a:buFont typeface="Segoe UI Symbol"/>
              <a:buChar char="⚫"/>
              <a:tabLst>
                <a:tab pos="287020" algn="l"/>
                <a:tab pos="1056640" algn="l"/>
              </a:tabLst>
            </a:pP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-	от</a:t>
            </a:r>
            <a:r>
              <a:rPr sz="26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США</a:t>
            </a:r>
            <a:r>
              <a:rPr sz="26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-</a:t>
            </a:r>
            <a:r>
              <a:rPr sz="2600" spc="-10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член</a:t>
            </a:r>
            <a:r>
              <a:rPr sz="2600" spc="-9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Constantia"/>
                <a:cs typeface="Constantia"/>
              </a:rPr>
              <a:t>федерального</a:t>
            </a:r>
            <a:r>
              <a:rPr sz="2600" spc="-10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25" dirty="0">
                <a:solidFill>
                  <a:srgbClr val="FFFFFF"/>
                </a:solidFill>
                <a:latin typeface="Constantia"/>
                <a:cs typeface="Constantia"/>
              </a:rPr>
              <a:t>верховного</a:t>
            </a:r>
            <a:r>
              <a:rPr sz="2600" spc="-1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30" dirty="0">
                <a:solidFill>
                  <a:srgbClr val="FFFFFF"/>
                </a:solidFill>
                <a:latin typeface="Constantia"/>
                <a:cs typeface="Constantia"/>
              </a:rPr>
              <a:t>суда </a:t>
            </a:r>
            <a:r>
              <a:rPr sz="2600" spc="-6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75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обе</a:t>
            </a:r>
            <a:r>
              <a:rPr sz="2600" spc="-10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т</a:t>
            </a:r>
            <a:r>
              <a:rPr sz="2600" spc="-1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Д</a:t>
            </a:r>
            <a:r>
              <a:rPr sz="2600" spc="-45" dirty="0">
                <a:solidFill>
                  <a:srgbClr val="FFFFFF"/>
                </a:solidFill>
                <a:latin typeface="Constantia"/>
                <a:cs typeface="Constantia"/>
              </a:rPr>
              <a:t>ж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е</a:t>
            </a:r>
            <a:r>
              <a:rPr sz="2600" spc="-60" dirty="0">
                <a:solidFill>
                  <a:srgbClr val="FFFFFF"/>
                </a:solidFill>
                <a:latin typeface="Constantia"/>
                <a:cs typeface="Constantia"/>
              </a:rPr>
              <a:t>к</a:t>
            </a:r>
            <a:r>
              <a:rPr sz="2600" spc="-55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он;</a:t>
            </a:r>
            <a:endParaRPr sz="2600">
              <a:latin typeface="Constantia"/>
              <a:cs typeface="Constantia"/>
            </a:endParaRPr>
          </a:p>
          <a:p>
            <a:pPr marL="287020" marR="5080" indent="-274320">
              <a:lnSpc>
                <a:spcPts val="2810"/>
              </a:lnSpc>
              <a:spcBef>
                <a:spcPts val="600"/>
              </a:spcBef>
              <a:buClr>
                <a:srgbClr val="F3A346"/>
              </a:buClr>
              <a:buSzPct val="84615"/>
              <a:buFont typeface="Segoe UI Symbol"/>
              <a:buChar char="⚫"/>
              <a:tabLst>
                <a:tab pos="287020" algn="l"/>
                <a:tab pos="1056640" algn="l"/>
              </a:tabLst>
            </a:pP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-	от</a:t>
            </a:r>
            <a:r>
              <a:rPr sz="26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Constantia"/>
                <a:cs typeface="Constantia"/>
              </a:rPr>
              <a:t>Великобритании</a:t>
            </a:r>
            <a:r>
              <a:rPr sz="2600" spc="-1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-</a:t>
            </a:r>
            <a:r>
              <a:rPr sz="2600" spc="-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Constantia"/>
                <a:cs typeface="Constantia"/>
              </a:rPr>
              <a:t>генеральный</a:t>
            </a:r>
            <a:r>
              <a:rPr sz="26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прокурор</a:t>
            </a:r>
            <a:r>
              <a:rPr sz="2600" spc="-1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и </a:t>
            </a:r>
            <a:r>
              <a:rPr sz="2600" spc="-6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член</a:t>
            </a:r>
            <a:r>
              <a:rPr sz="2600" spc="-9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Constantia"/>
                <a:cs typeface="Constantia"/>
              </a:rPr>
              <a:t>палаты</a:t>
            </a:r>
            <a:r>
              <a:rPr sz="2600" spc="-10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общин</a:t>
            </a:r>
            <a:r>
              <a:rPr sz="2600" spc="-114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30" dirty="0">
                <a:solidFill>
                  <a:srgbClr val="FFFFFF"/>
                </a:solidFill>
                <a:latin typeface="Constantia"/>
                <a:cs typeface="Constantia"/>
              </a:rPr>
              <a:t>Xартли</a:t>
            </a:r>
            <a:r>
              <a:rPr sz="26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Constantia"/>
                <a:cs typeface="Constantia"/>
              </a:rPr>
              <a:t>Шоукросс;</a:t>
            </a:r>
            <a:endParaRPr sz="2600">
              <a:latin typeface="Constantia"/>
              <a:cs typeface="Constantia"/>
            </a:endParaRPr>
          </a:p>
          <a:p>
            <a:pPr marL="287020" marR="221615" indent="-274320">
              <a:lnSpc>
                <a:spcPts val="2810"/>
              </a:lnSpc>
              <a:spcBef>
                <a:spcPts val="595"/>
              </a:spcBef>
              <a:buClr>
                <a:srgbClr val="F3A346"/>
              </a:buClr>
              <a:buSzPct val="84615"/>
              <a:buFont typeface="Segoe UI Symbol"/>
              <a:buChar char="⚫"/>
              <a:tabLst>
                <a:tab pos="287020" algn="l"/>
                <a:tab pos="1056640" algn="l"/>
              </a:tabLst>
            </a:pP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-	от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Франции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- министр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юстиции Франсуа </a:t>
            </a:r>
            <a:r>
              <a:rPr sz="2600" spc="-15" dirty="0">
                <a:solidFill>
                  <a:srgbClr val="FFFFFF"/>
                </a:solidFill>
                <a:latin typeface="Constantia"/>
                <a:cs typeface="Constantia"/>
              </a:rPr>
              <a:t>де </a:t>
            </a:r>
            <a:r>
              <a:rPr sz="26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Constantia"/>
                <a:cs typeface="Constantia"/>
              </a:rPr>
              <a:t>Ментон,</a:t>
            </a:r>
            <a:r>
              <a:rPr sz="26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25" dirty="0">
                <a:solidFill>
                  <a:srgbClr val="FFFFFF"/>
                </a:solidFill>
                <a:latin typeface="Constantia"/>
                <a:cs typeface="Constantia"/>
              </a:rPr>
              <a:t>которого</a:t>
            </a:r>
            <a:r>
              <a:rPr sz="2600" spc="-1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Constantia"/>
                <a:cs typeface="Constantia"/>
              </a:rPr>
              <a:t>затем</a:t>
            </a:r>
            <a:r>
              <a:rPr sz="2600" spc="-9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сменил</a:t>
            </a:r>
            <a:r>
              <a:rPr sz="2600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Шампетье</a:t>
            </a:r>
            <a:r>
              <a:rPr sz="2600" spc="-1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Constantia"/>
                <a:cs typeface="Constantia"/>
              </a:rPr>
              <a:t>де</a:t>
            </a:r>
            <a:r>
              <a:rPr sz="26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Constantia"/>
                <a:cs typeface="Constantia"/>
              </a:rPr>
              <a:t>Риб.</a:t>
            </a:r>
            <a:endParaRPr sz="2600">
              <a:latin typeface="Constantia"/>
              <a:cs typeface="Constanti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8224" y="772668"/>
            <a:ext cx="7856220" cy="728980"/>
            <a:chOff x="268224" y="772668"/>
            <a:chExt cx="7856220" cy="7289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8165" y="1014095"/>
              <a:ext cx="7274686" cy="3656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224" y="772668"/>
              <a:ext cx="7856220" cy="7284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6303" y="1784985"/>
            <a:ext cx="8011159" cy="177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indent="-274320">
              <a:lnSpc>
                <a:spcPts val="2375"/>
              </a:lnSpc>
              <a:spcBef>
                <a:spcPts val="95"/>
              </a:spcBef>
              <a:buClr>
                <a:srgbClr val="F3A346"/>
              </a:buClr>
              <a:buSzPct val="84090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29</a:t>
            </a:r>
            <a:r>
              <a:rPr sz="22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Constantia"/>
                <a:cs typeface="Constantia"/>
              </a:rPr>
              <a:t>августа</a:t>
            </a:r>
            <a:r>
              <a:rPr sz="22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Constantia"/>
                <a:cs typeface="Constantia"/>
              </a:rPr>
              <a:t>1945</a:t>
            </a:r>
            <a:r>
              <a:rPr sz="2200" spc="-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5" dirty="0">
                <a:solidFill>
                  <a:srgbClr val="FFFFFF"/>
                </a:solidFill>
                <a:latin typeface="Constantia"/>
                <a:cs typeface="Constantia"/>
              </a:rPr>
              <a:t>г.</a:t>
            </a:r>
            <a:r>
              <a:rPr sz="22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ещё</a:t>
            </a:r>
            <a:r>
              <a:rPr sz="2200" spc="-1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до</a:t>
            </a:r>
            <a:r>
              <a:rPr sz="2200" spc="-1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Constantia"/>
                <a:cs typeface="Constantia"/>
              </a:rPr>
              <a:t>суда</a:t>
            </a:r>
            <a:r>
              <a:rPr sz="2200" spc="-10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Constantia"/>
                <a:cs typeface="Constantia"/>
              </a:rPr>
              <a:t>опубликован</a:t>
            </a:r>
            <a:endParaRPr sz="2200">
              <a:latin typeface="Constantia"/>
              <a:cs typeface="Constantia"/>
            </a:endParaRPr>
          </a:p>
          <a:p>
            <a:pPr marL="287020" marR="208279">
              <a:lnSpc>
                <a:spcPct val="80000"/>
              </a:lnSpc>
              <a:spcBef>
                <a:spcPts val="265"/>
              </a:spcBef>
            </a:pP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первый</a:t>
            </a:r>
            <a:r>
              <a:rPr sz="22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список</a:t>
            </a:r>
            <a:r>
              <a:rPr sz="22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30" dirty="0">
                <a:solidFill>
                  <a:srgbClr val="FFFFFF"/>
                </a:solidFill>
                <a:latin typeface="Constantia"/>
                <a:cs typeface="Constantia"/>
              </a:rPr>
              <a:t>главных</a:t>
            </a:r>
            <a:r>
              <a:rPr sz="22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военных</a:t>
            </a:r>
            <a:r>
              <a:rPr sz="22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преступников,</a:t>
            </a:r>
            <a:r>
              <a:rPr sz="2200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Constantia"/>
                <a:cs typeface="Constantia"/>
              </a:rPr>
              <a:t>состоящий </a:t>
            </a:r>
            <a:r>
              <a:rPr sz="2200" spc="-5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из</a:t>
            </a:r>
            <a:r>
              <a:rPr sz="22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24</a:t>
            </a:r>
            <a:r>
              <a:rPr sz="22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нацистских</a:t>
            </a:r>
            <a:r>
              <a:rPr sz="22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Constantia"/>
                <a:cs typeface="Constantia"/>
              </a:rPr>
              <a:t>политиков,</a:t>
            </a:r>
            <a:endParaRPr sz="2200">
              <a:latin typeface="Constantia"/>
              <a:cs typeface="Constantia"/>
            </a:endParaRPr>
          </a:p>
          <a:p>
            <a:pPr marL="287020">
              <a:lnSpc>
                <a:spcPts val="2110"/>
              </a:lnSpc>
            </a:pP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военных,</a:t>
            </a:r>
            <a:r>
              <a:rPr sz="22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Constantia"/>
                <a:cs typeface="Constantia"/>
              </a:rPr>
              <a:t>идеологов</a:t>
            </a:r>
            <a:r>
              <a:rPr sz="22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фашизма.</a:t>
            </a:r>
            <a:endParaRPr sz="2200">
              <a:latin typeface="Constantia"/>
              <a:cs typeface="Constantia"/>
            </a:endParaRPr>
          </a:p>
          <a:p>
            <a:pPr marL="287020" marR="5080" indent="-274320">
              <a:lnSpc>
                <a:spcPts val="2120"/>
              </a:lnSpc>
              <a:spcBef>
                <a:spcPts val="575"/>
              </a:spcBef>
              <a:buClr>
                <a:srgbClr val="F3A346"/>
              </a:buClr>
              <a:buSzPct val="84090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Фактов</a:t>
            </a:r>
            <a:r>
              <a:rPr sz="22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против</a:t>
            </a:r>
            <a:r>
              <a:rPr sz="22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фашизма</a:t>
            </a:r>
            <a:r>
              <a:rPr sz="2200" spc="-8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было</a:t>
            </a:r>
            <a:r>
              <a:rPr sz="2200" spc="-9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собрано</a:t>
            </a:r>
            <a:r>
              <a:rPr sz="2200" spc="-10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Constantia"/>
                <a:cs typeface="Constantia"/>
              </a:rPr>
              <a:t>около</a:t>
            </a:r>
            <a:r>
              <a:rPr sz="22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5-ти</a:t>
            </a:r>
            <a:r>
              <a:rPr sz="22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тысяч.</a:t>
            </a:r>
            <a:r>
              <a:rPr sz="2200" spc="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200 </a:t>
            </a:r>
            <a:r>
              <a:rPr sz="2200" spc="-5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тонн</a:t>
            </a:r>
            <a:r>
              <a:rPr sz="22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бумаги</a:t>
            </a:r>
            <a:r>
              <a:rPr sz="2200" spc="-9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уместили</a:t>
            </a:r>
            <a:r>
              <a:rPr sz="22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миллионы</a:t>
            </a:r>
            <a:r>
              <a:rPr sz="22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жизней.</a:t>
            </a:r>
            <a:endParaRPr sz="2200">
              <a:latin typeface="Constantia"/>
              <a:cs typeface="Constanti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7075" y="524255"/>
            <a:ext cx="3331845" cy="803275"/>
            <a:chOff x="227075" y="524255"/>
            <a:chExt cx="3331845" cy="8032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3163" y="788542"/>
              <a:ext cx="2662923" cy="4083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075" y="524255"/>
              <a:ext cx="3331464" cy="80314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908" y="3933050"/>
            <a:ext cx="2766060" cy="21031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47846" y="4032110"/>
            <a:ext cx="2628900" cy="19050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00215" y="4026369"/>
            <a:ext cx="2506980" cy="187452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18618" y="235521"/>
            <a:ext cx="2755900" cy="2014855"/>
            <a:chOff x="6218618" y="235521"/>
            <a:chExt cx="2755900" cy="20148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28206" y="245110"/>
              <a:ext cx="2736341" cy="19958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23380" y="240284"/>
              <a:ext cx="2746375" cy="2005330"/>
            </a:xfrm>
            <a:custGeom>
              <a:avLst/>
              <a:gdLst/>
              <a:ahLst/>
              <a:cxnLst/>
              <a:rect l="l" t="t" r="r" b="b"/>
              <a:pathLst>
                <a:path w="2746375" h="2005330">
                  <a:moveTo>
                    <a:pt x="0" y="2005330"/>
                  </a:moveTo>
                  <a:lnTo>
                    <a:pt x="2745867" y="2005330"/>
                  </a:lnTo>
                  <a:lnTo>
                    <a:pt x="2745867" y="0"/>
                  </a:lnTo>
                  <a:lnTo>
                    <a:pt x="0" y="0"/>
                  </a:lnTo>
                  <a:lnTo>
                    <a:pt x="0" y="200533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51523" y="260604"/>
            <a:ext cx="2736850" cy="1969770"/>
          </a:xfrm>
          <a:prstGeom prst="rect">
            <a:avLst/>
          </a:prstGeom>
          <a:solidFill>
            <a:srgbClr val="FBF4C6"/>
          </a:solidFill>
          <a:ln w="9525">
            <a:solidFill>
              <a:srgbClr val="99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40"/>
              </a:spcBef>
            </a:pPr>
            <a:endParaRPr sz="1800">
              <a:latin typeface="Times New Roman"/>
              <a:cs typeface="Times New Roman"/>
            </a:endParaRPr>
          </a:p>
          <a:p>
            <a:pPr marL="161925" marR="155575" algn="ctr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990000"/>
                </a:solidFill>
                <a:latin typeface="Arial Black"/>
                <a:cs typeface="Arial Black"/>
              </a:rPr>
              <a:t>ОБВИНИТЕЛЬНЫЕ ДОКУМЕНТЫ:</a:t>
            </a:r>
            <a:endParaRPr sz="1800">
              <a:latin typeface="Arial Black"/>
              <a:cs typeface="Arial Black"/>
            </a:endParaRPr>
          </a:p>
          <a:p>
            <a:pPr algn="ctr">
              <a:lnSpc>
                <a:spcPts val="1950"/>
              </a:lnSpc>
              <a:spcBef>
                <a:spcPts val="2355"/>
              </a:spcBef>
            </a:pPr>
            <a:r>
              <a:rPr sz="1650" b="1" i="1" dirty="0">
                <a:solidFill>
                  <a:srgbClr val="404040"/>
                </a:solidFill>
                <a:latin typeface="Arial"/>
                <a:cs typeface="Arial"/>
              </a:rPr>
              <a:t>доказательства</a:t>
            </a:r>
            <a:r>
              <a:rPr sz="1650" b="1" i="1" spc="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b="1" i="1" spc="60" dirty="0">
                <a:solidFill>
                  <a:srgbClr val="404040"/>
                </a:solidFill>
                <a:latin typeface="Arial"/>
                <a:cs typeface="Arial"/>
              </a:rPr>
              <a:t>и</a:t>
            </a:r>
            <a:endParaRPr sz="1650">
              <a:latin typeface="Arial"/>
              <a:cs typeface="Arial"/>
            </a:endParaRPr>
          </a:p>
          <a:p>
            <a:pPr algn="ctr">
              <a:lnSpc>
                <a:spcPts val="1920"/>
              </a:lnSpc>
            </a:pPr>
            <a:r>
              <a:rPr sz="1650" b="1" i="1" dirty="0">
                <a:solidFill>
                  <a:srgbClr val="404040"/>
                </a:solidFill>
                <a:latin typeface="Arial"/>
                <a:cs typeface="Arial"/>
              </a:rPr>
              <a:t>факты</a:t>
            </a:r>
            <a:r>
              <a:rPr sz="1650" b="1" i="1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50" b="1" i="1" spc="-10" dirty="0">
                <a:solidFill>
                  <a:srgbClr val="404040"/>
                </a:solidFill>
                <a:latin typeface="Arial"/>
                <a:cs typeface="Arial"/>
              </a:rPr>
              <a:t>против</a:t>
            </a:r>
            <a:endParaRPr sz="1650">
              <a:latin typeface="Arial"/>
              <a:cs typeface="Arial"/>
            </a:endParaRPr>
          </a:p>
          <a:p>
            <a:pPr algn="ctr">
              <a:lnSpc>
                <a:spcPts val="1950"/>
              </a:lnSpc>
            </a:pPr>
            <a:r>
              <a:rPr sz="1650" b="1" i="1" spc="120" dirty="0">
                <a:solidFill>
                  <a:srgbClr val="404040"/>
                </a:solidFill>
                <a:latin typeface="Arial"/>
                <a:cs typeface="Arial"/>
              </a:rPr>
              <a:t>фашизма</a:t>
            </a:r>
            <a:endParaRPr sz="16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266376" y="251142"/>
            <a:ext cx="2707640" cy="2035810"/>
            <a:chOff x="3266376" y="251142"/>
            <a:chExt cx="2707640" cy="203581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5838" y="260603"/>
              <a:ext cx="2688336" cy="201625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271139" y="255904"/>
              <a:ext cx="2698115" cy="2026285"/>
            </a:xfrm>
            <a:custGeom>
              <a:avLst/>
              <a:gdLst/>
              <a:ahLst/>
              <a:cxnLst/>
              <a:rect l="l" t="t" r="r" b="b"/>
              <a:pathLst>
                <a:path w="2698115" h="2026285">
                  <a:moveTo>
                    <a:pt x="0" y="2025776"/>
                  </a:moveTo>
                  <a:lnTo>
                    <a:pt x="2697861" y="2025776"/>
                  </a:lnTo>
                  <a:lnTo>
                    <a:pt x="2697861" y="0"/>
                  </a:lnTo>
                  <a:lnTo>
                    <a:pt x="0" y="0"/>
                  </a:lnTo>
                  <a:lnTo>
                    <a:pt x="0" y="2025776"/>
                  </a:lnTo>
                  <a:close/>
                </a:path>
              </a:pathLst>
            </a:custGeom>
            <a:ln w="9525">
              <a:solidFill>
                <a:srgbClr val="99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41998" y="2339403"/>
            <a:ext cx="2803525" cy="2108200"/>
            <a:chOff x="241998" y="2339403"/>
            <a:chExt cx="2803525" cy="210820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523" y="2348865"/>
              <a:ext cx="2784348" cy="208876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46761" y="2344166"/>
              <a:ext cx="2794000" cy="2098675"/>
            </a:xfrm>
            <a:custGeom>
              <a:avLst/>
              <a:gdLst/>
              <a:ahLst/>
              <a:cxnLst/>
              <a:rect l="l" t="t" r="r" b="b"/>
              <a:pathLst>
                <a:path w="2794000" h="2098675">
                  <a:moveTo>
                    <a:pt x="0" y="2098293"/>
                  </a:moveTo>
                  <a:lnTo>
                    <a:pt x="2793873" y="2098293"/>
                  </a:lnTo>
                  <a:lnTo>
                    <a:pt x="2793873" y="0"/>
                  </a:lnTo>
                  <a:lnTo>
                    <a:pt x="0" y="0"/>
                  </a:lnTo>
                  <a:lnTo>
                    <a:pt x="0" y="2098293"/>
                  </a:lnTo>
                  <a:close/>
                </a:path>
              </a:pathLst>
            </a:custGeom>
            <a:ln w="9525">
              <a:solidFill>
                <a:srgbClr val="99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218618" y="4571619"/>
            <a:ext cx="2755900" cy="2054225"/>
            <a:chOff x="6218618" y="4571619"/>
            <a:chExt cx="2755900" cy="205422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28206" y="4581144"/>
              <a:ext cx="2736341" cy="203504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223380" y="4576381"/>
              <a:ext cx="2746375" cy="2044700"/>
            </a:xfrm>
            <a:custGeom>
              <a:avLst/>
              <a:gdLst/>
              <a:ahLst/>
              <a:cxnLst/>
              <a:rect l="l" t="t" r="r" b="b"/>
              <a:pathLst>
                <a:path w="2746375" h="2044700">
                  <a:moveTo>
                    <a:pt x="0" y="2044572"/>
                  </a:moveTo>
                  <a:lnTo>
                    <a:pt x="2745867" y="2044572"/>
                  </a:lnTo>
                  <a:lnTo>
                    <a:pt x="2745867" y="0"/>
                  </a:lnTo>
                  <a:lnTo>
                    <a:pt x="0" y="0"/>
                  </a:lnTo>
                  <a:lnTo>
                    <a:pt x="0" y="2044572"/>
                  </a:lnTo>
                  <a:close/>
                </a:path>
              </a:pathLst>
            </a:custGeom>
            <a:ln w="9525">
              <a:solidFill>
                <a:srgbClr val="99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218618" y="2339403"/>
            <a:ext cx="2779395" cy="2090420"/>
            <a:chOff x="6218618" y="2339403"/>
            <a:chExt cx="2779395" cy="209042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8206" y="2348865"/>
              <a:ext cx="2760344" cy="207086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223380" y="2344166"/>
              <a:ext cx="2769870" cy="2080895"/>
            </a:xfrm>
            <a:custGeom>
              <a:avLst/>
              <a:gdLst/>
              <a:ahLst/>
              <a:cxnLst/>
              <a:rect l="l" t="t" r="r" b="b"/>
              <a:pathLst>
                <a:path w="2769870" h="2080895">
                  <a:moveTo>
                    <a:pt x="0" y="2080387"/>
                  </a:moveTo>
                  <a:lnTo>
                    <a:pt x="2769870" y="2080387"/>
                  </a:lnTo>
                  <a:lnTo>
                    <a:pt x="2769870" y="0"/>
                  </a:lnTo>
                  <a:lnTo>
                    <a:pt x="0" y="0"/>
                  </a:lnTo>
                  <a:lnTo>
                    <a:pt x="0" y="2080387"/>
                  </a:lnTo>
                  <a:close/>
                </a:path>
              </a:pathLst>
            </a:custGeom>
            <a:ln w="9525">
              <a:solidFill>
                <a:srgbClr val="99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3266376" y="4571619"/>
            <a:ext cx="2748280" cy="2066925"/>
            <a:chOff x="3266376" y="4571619"/>
            <a:chExt cx="2748280" cy="2066925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75838" y="4581144"/>
              <a:ext cx="2729103" cy="204736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271139" y="4576381"/>
              <a:ext cx="2738755" cy="2057400"/>
            </a:xfrm>
            <a:custGeom>
              <a:avLst/>
              <a:gdLst/>
              <a:ahLst/>
              <a:cxnLst/>
              <a:rect l="l" t="t" r="r" b="b"/>
              <a:pathLst>
                <a:path w="2738754" h="2057400">
                  <a:moveTo>
                    <a:pt x="0" y="2056891"/>
                  </a:moveTo>
                  <a:lnTo>
                    <a:pt x="2738628" y="2056891"/>
                  </a:lnTo>
                  <a:lnTo>
                    <a:pt x="2738628" y="0"/>
                  </a:lnTo>
                  <a:lnTo>
                    <a:pt x="0" y="0"/>
                  </a:lnTo>
                  <a:lnTo>
                    <a:pt x="0" y="2056891"/>
                  </a:lnTo>
                  <a:close/>
                </a:path>
              </a:pathLst>
            </a:custGeom>
            <a:ln w="9525">
              <a:solidFill>
                <a:srgbClr val="99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3266376" y="2411412"/>
            <a:ext cx="2755900" cy="2071370"/>
            <a:chOff x="3266376" y="2411412"/>
            <a:chExt cx="2755900" cy="2071370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75838" y="2420874"/>
              <a:ext cx="2736341" cy="205219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271139" y="2416175"/>
              <a:ext cx="2746375" cy="2061845"/>
            </a:xfrm>
            <a:custGeom>
              <a:avLst/>
              <a:gdLst/>
              <a:ahLst/>
              <a:cxnLst/>
              <a:rect l="l" t="t" r="r" b="b"/>
              <a:pathLst>
                <a:path w="2746375" h="2061845">
                  <a:moveTo>
                    <a:pt x="0" y="2061718"/>
                  </a:moveTo>
                  <a:lnTo>
                    <a:pt x="2745866" y="2061718"/>
                  </a:lnTo>
                  <a:lnTo>
                    <a:pt x="2745866" y="0"/>
                  </a:lnTo>
                  <a:lnTo>
                    <a:pt x="0" y="0"/>
                  </a:lnTo>
                  <a:lnTo>
                    <a:pt x="0" y="2061718"/>
                  </a:lnTo>
                  <a:close/>
                </a:path>
              </a:pathLst>
            </a:custGeom>
            <a:ln w="9525">
              <a:solidFill>
                <a:srgbClr val="99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51523" y="4581106"/>
            <a:ext cx="2736342" cy="20528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8968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7075" y="524255"/>
            <a:ext cx="3331845" cy="803275"/>
            <a:chOff x="227075" y="524255"/>
            <a:chExt cx="3331845" cy="8032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3163" y="788542"/>
              <a:ext cx="2662923" cy="4083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075" y="524255"/>
              <a:ext cx="3331464" cy="80314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46303" y="1718817"/>
            <a:ext cx="8008620" cy="414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2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9</a:t>
            </a:r>
            <a:r>
              <a:rPr sz="18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авг</a:t>
            </a:r>
            <a:r>
              <a:rPr sz="1800" spc="-50" dirty="0">
                <a:solidFill>
                  <a:srgbClr val="FFFFFF"/>
                </a:solidFill>
                <a:latin typeface="Constantia"/>
                <a:cs typeface="Constantia"/>
              </a:rPr>
              <a:t>у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1800" spc="-25" dirty="0">
                <a:solidFill>
                  <a:srgbClr val="FFFFFF"/>
                </a:solidFill>
                <a:latin typeface="Constantia"/>
                <a:cs typeface="Constantia"/>
              </a:rPr>
              <a:t>т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а</a:t>
            </a:r>
            <a:r>
              <a:rPr sz="18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1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9</a:t>
            </a:r>
            <a:r>
              <a:rPr sz="1800" spc="-45" dirty="0">
                <a:solidFill>
                  <a:srgbClr val="FFFFFF"/>
                </a:solidFill>
                <a:latin typeface="Constantia"/>
                <a:cs typeface="Constantia"/>
              </a:rPr>
              <a:t>4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5</a:t>
            </a:r>
            <a:r>
              <a:rPr sz="18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55" dirty="0">
                <a:solidFill>
                  <a:srgbClr val="FFFFFF"/>
                </a:solidFill>
                <a:latin typeface="Constantia"/>
                <a:cs typeface="Constantia"/>
              </a:rPr>
              <a:t>г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.</a:t>
            </a:r>
            <a:r>
              <a:rPr sz="18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е</a:t>
            </a: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щ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ё</a:t>
            </a:r>
            <a:r>
              <a:rPr sz="1800" spc="-1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д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1800" spc="-9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1800" spc="-90" dirty="0">
                <a:solidFill>
                  <a:srgbClr val="FFFFFF"/>
                </a:solidFill>
                <a:latin typeface="Constantia"/>
                <a:cs typeface="Constantia"/>
              </a:rPr>
              <a:t>у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да</a:t>
            </a:r>
            <a:r>
              <a:rPr sz="1800" spc="-8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опу</a:t>
            </a:r>
            <a:r>
              <a:rPr sz="1800" spc="-90" dirty="0">
                <a:solidFill>
                  <a:srgbClr val="FFFFFF"/>
                </a:solidFill>
                <a:latin typeface="Constantia"/>
                <a:cs typeface="Constantia"/>
              </a:rPr>
              <a:t>б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л</a:t>
            </a: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и</a:t>
            </a:r>
            <a:r>
              <a:rPr sz="1800" spc="-55" dirty="0">
                <a:solidFill>
                  <a:srgbClr val="FFFFFF"/>
                </a:solidFill>
                <a:latin typeface="Constantia"/>
                <a:cs typeface="Constantia"/>
              </a:rPr>
              <a:t>к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ован</a:t>
            </a:r>
            <a:endParaRPr sz="18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первый</a:t>
            </a:r>
            <a:r>
              <a:rPr sz="1800" spc="-8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список</a:t>
            </a:r>
            <a:r>
              <a:rPr sz="1800" spc="-8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onstantia"/>
                <a:cs typeface="Constantia"/>
              </a:rPr>
              <a:t>главных</a:t>
            </a:r>
            <a:r>
              <a:rPr sz="18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военных</a:t>
            </a:r>
            <a:r>
              <a:rPr sz="18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преступников,</a:t>
            </a:r>
            <a:r>
              <a:rPr sz="18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состоящий</a:t>
            </a:r>
            <a:r>
              <a:rPr sz="18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из</a:t>
            </a:r>
            <a:r>
              <a:rPr sz="1800" spc="-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24</a:t>
            </a:r>
            <a:r>
              <a:rPr sz="1800" spc="-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нацистских</a:t>
            </a:r>
            <a:endParaRPr sz="18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solidFill>
                  <a:srgbClr val="FFFFFF"/>
                </a:solidFill>
                <a:latin typeface="Constantia"/>
                <a:cs typeface="Constantia"/>
              </a:rPr>
              <a:t>политиков,</a:t>
            </a:r>
            <a:endParaRPr sz="18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военных,</a:t>
            </a:r>
            <a:r>
              <a:rPr sz="18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onstantia"/>
                <a:cs typeface="Constantia"/>
              </a:rPr>
              <a:t>идеологов</a:t>
            </a:r>
            <a:r>
              <a:rPr sz="18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фашизма.</a:t>
            </a:r>
            <a:endParaRPr sz="180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Планы</a:t>
            </a:r>
            <a:r>
              <a:rPr sz="1800" spc="-8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нацистской</a:t>
            </a:r>
            <a:r>
              <a:rPr sz="18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партии:</a:t>
            </a:r>
            <a:endParaRPr sz="1800">
              <a:latin typeface="Constantia"/>
              <a:cs typeface="Constantia"/>
            </a:endParaRPr>
          </a:p>
          <a:p>
            <a:pPr marL="139065" indent="-127000">
              <a:lnSpc>
                <a:spcPct val="100000"/>
              </a:lnSpc>
              <a:buChar char="•"/>
              <a:tabLst>
                <a:tab pos="139700" algn="l"/>
              </a:tabLst>
            </a:pPr>
            <a:r>
              <a:rPr sz="1800" spc="-20" dirty="0">
                <a:solidFill>
                  <a:srgbClr val="FFFFFF"/>
                </a:solidFill>
                <a:latin typeface="Constantia"/>
                <a:cs typeface="Constantia"/>
              </a:rPr>
              <a:t>Использование</a:t>
            </a:r>
            <a:r>
              <a:rPr sz="18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нацистского</a:t>
            </a:r>
            <a:r>
              <a:rPr sz="1800" spc="-8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onstantia"/>
                <a:cs typeface="Constantia"/>
              </a:rPr>
              <a:t>контроля</a:t>
            </a:r>
            <a:r>
              <a:rPr sz="18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для</a:t>
            </a:r>
            <a:r>
              <a:rPr sz="18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агрессии</a:t>
            </a:r>
            <a:r>
              <a:rPr sz="1800" spc="-9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против</a:t>
            </a:r>
            <a:r>
              <a:rPr sz="18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иностранных</a:t>
            </a:r>
            <a:endParaRPr sz="18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государств.</a:t>
            </a:r>
            <a:endParaRPr sz="1800">
              <a:latin typeface="Constantia"/>
              <a:cs typeface="Constantia"/>
            </a:endParaRPr>
          </a:p>
          <a:p>
            <a:pPr marL="135890" indent="-123825">
              <a:lnSpc>
                <a:spcPct val="100000"/>
              </a:lnSpc>
              <a:buChar char="•"/>
              <a:tabLst>
                <a:tab pos="136525" algn="l"/>
              </a:tabLst>
            </a:pP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Агрессивные</a:t>
            </a:r>
            <a:r>
              <a:rPr sz="1800" spc="-10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действия</a:t>
            </a:r>
            <a:r>
              <a:rPr sz="18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против</a:t>
            </a:r>
            <a:r>
              <a:rPr sz="18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Австрии</a:t>
            </a:r>
            <a:r>
              <a:rPr sz="18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и</a:t>
            </a:r>
            <a:r>
              <a:rPr sz="18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Чехословакии.</a:t>
            </a:r>
            <a:endParaRPr sz="1800">
              <a:latin typeface="Constantia"/>
              <a:cs typeface="Constantia"/>
            </a:endParaRPr>
          </a:p>
          <a:p>
            <a:pPr marL="138430" indent="-126364">
              <a:lnSpc>
                <a:spcPct val="100000"/>
              </a:lnSpc>
              <a:buChar char="•"/>
              <a:tabLst>
                <a:tab pos="139065" algn="l"/>
              </a:tabLst>
            </a:pP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Нападение</a:t>
            </a:r>
            <a:r>
              <a:rPr sz="1800" spc="-9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на</a:t>
            </a:r>
            <a:r>
              <a:rPr sz="18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Constantia"/>
                <a:cs typeface="Constantia"/>
              </a:rPr>
              <a:t>Польшу.</a:t>
            </a:r>
            <a:endParaRPr sz="1800">
              <a:latin typeface="Constantia"/>
              <a:cs typeface="Constantia"/>
            </a:endParaRPr>
          </a:p>
          <a:p>
            <a:pPr marL="193675" lvl="1" indent="-127000">
              <a:lnSpc>
                <a:spcPct val="100000"/>
              </a:lnSpc>
              <a:buChar char="•"/>
              <a:tabLst>
                <a:tab pos="194310" algn="l"/>
              </a:tabLst>
            </a:pP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Агре</a:t>
            </a:r>
            <a:r>
              <a:rPr sz="1800" spc="-35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си</a:t>
            </a: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в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н</a:t>
            </a: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а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я</a:t>
            </a:r>
            <a:r>
              <a:rPr sz="18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во</a:t>
            </a: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й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н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а</a:t>
            </a:r>
            <a:r>
              <a:rPr sz="18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против</a:t>
            </a:r>
            <a:r>
              <a:rPr sz="1800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в</a:t>
            </a:r>
            <a:r>
              <a:rPr sz="1800" spc="-45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е</a:t>
            </a:r>
            <a:r>
              <a:rPr sz="1800" spc="-45" dirty="0">
                <a:solidFill>
                  <a:srgbClr val="FFFFFF"/>
                </a:solidFill>
                <a:latin typeface="Constantia"/>
                <a:cs typeface="Constantia"/>
              </a:rPr>
              <a:t>г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1800" spc="-8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мира</a:t>
            </a:r>
            <a:r>
              <a:rPr sz="18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(</a:t>
            </a:r>
            <a:r>
              <a:rPr sz="1800" spc="-20" dirty="0">
                <a:solidFill>
                  <a:srgbClr val="FFFFFF"/>
                </a:solidFill>
                <a:latin typeface="Constantia"/>
                <a:cs typeface="Constantia"/>
              </a:rPr>
              <a:t>1</a:t>
            </a: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9</a:t>
            </a: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3</a:t>
            </a:r>
            <a:r>
              <a:rPr sz="1800" spc="10" dirty="0">
                <a:solidFill>
                  <a:srgbClr val="FFFFFF"/>
                </a:solidFill>
                <a:latin typeface="Constantia"/>
                <a:cs typeface="Constantia"/>
              </a:rPr>
              <a:t>9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—</a:t>
            </a: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1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9</a:t>
            </a:r>
            <a:r>
              <a:rPr sz="1800" spc="-45" dirty="0">
                <a:solidFill>
                  <a:srgbClr val="FFFFFF"/>
                </a:solidFill>
                <a:latin typeface="Constantia"/>
                <a:cs typeface="Constantia"/>
              </a:rPr>
              <a:t>4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5</a:t>
            </a: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)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.</a:t>
            </a:r>
            <a:endParaRPr sz="1800">
              <a:latin typeface="Constantia"/>
              <a:cs typeface="Constantia"/>
            </a:endParaRPr>
          </a:p>
          <a:p>
            <a:pPr marL="138430" indent="-126364">
              <a:lnSpc>
                <a:spcPct val="100000"/>
              </a:lnSpc>
              <a:buChar char="•"/>
              <a:tabLst>
                <a:tab pos="139065" algn="l"/>
              </a:tabLst>
            </a:pP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Вторжение</a:t>
            </a:r>
            <a:r>
              <a:rPr sz="18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Constantia"/>
                <a:cs typeface="Constantia"/>
              </a:rPr>
              <a:t>Германии</a:t>
            </a:r>
            <a:r>
              <a:rPr sz="18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на</a:t>
            </a:r>
            <a:r>
              <a:rPr sz="1800" spc="-9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территорию</a:t>
            </a:r>
            <a:r>
              <a:rPr sz="18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Constantia"/>
                <a:cs typeface="Constantia"/>
              </a:rPr>
              <a:t>СССР</a:t>
            </a:r>
            <a:r>
              <a:rPr sz="18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в</a:t>
            </a:r>
            <a:r>
              <a:rPr sz="18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нарушение</a:t>
            </a:r>
            <a:r>
              <a:rPr sz="18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пакта</a:t>
            </a:r>
            <a:r>
              <a:rPr sz="1800" spc="-10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endParaRPr sz="18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ненападении</a:t>
            </a:r>
            <a:r>
              <a:rPr sz="1800" spc="-1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от</a:t>
            </a:r>
            <a:r>
              <a:rPr sz="18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23</a:t>
            </a:r>
            <a:r>
              <a:rPr sz="18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августа</a:t>
            </a:r>
            <a:r>
              <a:rPr sz="18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1939</a:t>
            </a:r>
            <a:r>
              <a:rPr sz="18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onstantia"/>
                <a:cs typeface="Constantia"/>
              </a:rPr>
              <a:t>года.</a:t>
            </a:r>
            <a:endParaRPr sz="1800">
              <a:latin typeface="Constantia"/>
              <a:cs typeface="Constantia"/>
            </a:endParaRPr>
          </a:p>
          <a:p>
            <a:pPr marL="12700" marR="321945">
              <a:lnSpc>
                <a:spcPct val="100000"/>
              </a:lnSpc>
              <a:buChar char="•"/>
              <a:tabLst>
                <a:tab pos="139065" algn="l"/>
              </a:tabLst>
            </a:pP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Сотрудничество</a:t>
            </a:r>
            <a:r>
              <a:rPr sz="18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18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onstantia"/>
                <a:cs typeface="Constantia"/>
              </a:rPr>
              <a:t>Италией</a:t>
            </a:r>
            <a:r>
              <a:rPr sz="18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и</a:t>
            </a:r>
            <a:r>
              <a:rPr sz="18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Японией</a:t>
            </a:r>
            <a:r>
              <a:rPr sz="18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и</a:t>
            </a:r>
            <a:r>
              <a:rPr sz="18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агрессивная</a:t>
            </a:r>
            <a:r>
              <a:rPr sz="18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война</a:t>
            </a:r>
            <a:r>
              <a:rPr sz="1800" spc="-8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против</a:t>
            </a: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США </a:t>
            </a:r>
            <a:r>
              <a:rPr sz="1800" spc="-4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(ноябрь</a:t>
            </a:r>
            <a:r>
              <a:rPr sz="18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nstantia"/>
                <a:cs typeface="Constantia"/>
              </a:rPr>
              <a:t>1936</a:t>
            </a:r>
            <a:r>
              <a:rPr sz="1800" spc="-25" dirty="0">
                <a:solidFill>
                  <a:srgbClr val="FFFFFF"/>
                </a:solidFill>
                <a:latin typeface="Constantia"/>
                <a:cs typeface="Constantia"/>
              </a:rPr>
              <a:t> года</a:t>
            </a:r>
            <a:r>
              <a:rPr sz="18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dirty="0">
                <a:solidFill>
                  <a:srgbClr val="FFFFFF"/>
                </a:solidFill>
                <a:latin typeface="Constantia"/>
                <a:cs typeface="Constantia"/>
              </a:rPr>
              <a:t>—</a:t>
            </a:r>
            <a:r>
              <a:rPr sz="18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декабрь</a:t>
            </a:r>
            <a:r>
              <a:rPr sz="18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onstantia"/>
                <a:cs typeface="Constantia"/>
              </a:rPr>
              <a:t>1941</a:t>
            </a:r>
            <a:r>
              <a:rPr sz="18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onstantia"/>
                <a:cs typeface="Constantia"/>
              </a:rPr>
              <a:t>года).</a:t>
            </a:r>
            <a:endParaRPr sz="18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460341"/>
            <a:ext cx="7702550" cy="29521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600" b="1" spc="-5" dirty="0">
                <a:solidFill>
                  <a:srgbClr val="FFFFFF"/>
                </a:solidFill>
                <a:latin typeface="Constantia"/>
                <a:cs typeface="Constantia"/>
              </a:rPr>
              <a:t>Преступления</a:t>
            </a:r>
            <a:r>
              <a:rPr sz="2600" b="1" spc="-1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Constantia"/>
                <a:cs typeface="Constantia"/>
              </a:rPr>
              <a:t>против</a:t>
            </a:r>
            <a:r>
              <a:rPr sz="2600" b="1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Constantia"/>
                <a:cs typeface="Constantia"/>
              </a:rPr>
              <a:t>мира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:</a:t>
            </a:r>
            <a:endParaRPr sz="2600">
              <a:latin typeface="Constantia"/>
              <a:cs typeface="Constantia"/>
            </a:endParaRPr>
          </a:p>
          <a:p>
            <a:pPr marL="286385" marR="5080" indent="54610">
              <a:lnSpc>
                <a:spcPct val="100000"/>
              </a:lnSpc>
              <a:spcBef>
                <a:spcPts val="600"/>
              </a:spcBef>
            </a:pP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«В</a:t>
            </a:r>
            <a:r>
              <a:rPr sz="2600" spc="-50" dirty="0">
                <a:solidFill>
                  <a:srgbClr val="FDF9C8"/>
                </a:solidFill>
                <a:latin typeface="Constantia"/>
                <a:cs typeface="Constantia"/>
              </a:rPr>
              <a:t>с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е</a:t>
            </a:r>
            <a:r>
              <a:rPr sz="2600" spc="-15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об</a:t>
            </a:r>
            <a:r>
              <a:rPr sz="2600" spc="-15" dirty="0">
                <a:solidFill>
                  <a:srgbClr val="FDF9C8"/>
                </a:solidFill>
                <a:latin typeface="Constantia"/>
                <a:cs typeface="Constantia"/>
              </a:rPr>
              <a:t>в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иняе</a:t>
            </a:r>
            <a:r>
              <a:rPr sz="2600" spc="-10" dirty="0">
                <a:solidFill>
                  <a:srgbClr val="FDF9C8"/>
                </a:solidFill>
                <a:latin typeface="Constantia"/>
                <a:cs typeface="Constantia"/>
              </a:rPr>
              <a:t>м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ы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е</a:t>
            </a:r>
            <a:r>
              <a:rPr sz="2600" spc="-11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и</a:t>
            </a:r>
            <a:r>
              <a:rPr sz="2600" spc="-9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р</a:t>
            </a:r>
            <a:r>
              <a:rPr sz="2600" spc="-10" dirty="0">
                <a:solidFill>
                  <a:srgbClr val="FDF9C8"/>
                </a:solidFill>
                <a:latin typeface="Constantia"/>
                <a:cs typeface="Constantia"/>
              </a:rPr>
              <a:t>а</a:t>
            </a:r>
            <a:r>
              <a:rPr sz="2600" spc="-75" dirty="0">
                <a:solidFill>
                  <a:srgbClr val="FDF9C8"/>
                </a:solidFill>
                <a:latin typeface="Constantia"/>
                <a:cs typeface="Constantia"/>
              </a:rPr>
              <a:t>з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личны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е</a:t>
            </a:r>
            <a:r>
              <a:rPr sz="2600" spc="-18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д</a:t>
            </a:r>
            <a:r>
              <a:rPr sz="2600" spc="-50" dirty="0">
                <a:solidFill>
                  <a:srgbClr val="FDF9C8"/>
                </a:solidFill>
                <a:latin typeface="Constantia"/>
                <a:cs typeface="Constantia"/>
              </a:rPr>
              <a:t>р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у</a:t>
            </a:r>
            <a:r>
              <a:rPr sz="2600" spc="-15" dirty="0">
                <a:solidFill>
                  <a:srgbClr val="FDF9C8"/>
                </a:solidFill>
                <a:latin typeface="Constantia"/>
                <a:cs typeface="Constantia"/>
              </a:rPr>
              <a:t>г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ие</a:t>
            </a:r>
            <a:r>
              <a:rPr sz="2600" spc="-18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лиц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а</a:t>
            </a:r>
            <a:r>
              <a:rPr sz="2600" spc="-114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в  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течение</a:t>
            </a:r>
            <a:r>
              <a:rPr sz="2600" spc="-12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15" dirty="0">
                <a:solidFill>
                  <a:srgbClr val="FDF9C8"/>
                </a:solidFill>
                <a:latin typeface="Constantia"/>
                <a:cs typeface="Constantia"/>
              </a:rPr>
              <a:t>ряда</a:t>
            </a:r>
            <a:r>
              <a:rPr sz="2600" spc="-16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лет</a:t>
            </a:r>
            <a:r>
              <a:rPr sz="2600" spc="-15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15" dirty="0">
                <a:solidFill>
                  <a:srgbClr val="FDF9C8"/>
                </a:solidFill>
                <a:latin typeface="Constantia"/>
                <a:cs typeface="Constantia"/>
              </a:rPr>
              <a:t>до</a:t>
            </a:r>
            <a:r>
              <a:rPr sz="2600" spc="-6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8</a:t>
            </a:r>
            <a:r>
              <a:rPr sz="2600" spc="-4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мая</a:t>
            </a:r>
            <a:r>
              <a:rPr sz="2600" spc="-4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15" dirty="0">
                <a:solidFill>
                  <a:srgbClr val="FDF9C8"/>
                </a:solidFill>
                <a:latin typeface="Constantia"/>
                <a:cs typeface="Constantia"/>
              </a:rPr>
              <a:t>1945</a:t>
            </a:r>
            <a:r>
              <a:rPr sz="2600" spc="-5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35" dirty="0">
                <a:solidFill>
                  <a:srgbClr val="FDF9C8"/>
                </a:solidFill>
                <a:latin typeface="Constantia"/>
                <a:cs typeface="Constantia"/>
              </a:rPr>
              <a:t>года</a:t>
            </a:r>
            <a:r>
              <a:rPr sz="2600" spc="-15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участвовали</a:t>
            </a:r>
            <a:r>
              <a:rPr sz="2600" spc="-7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в </a:t>
            </a:r>
            <a:r>
              <a:rPr sz="2600" spc="-64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планировании, </a:t>
            </a:r>
            <a:r>
              <a:rPr sz="2600" spc="-25" dirty="0">
                <a:solidFill>
                  <a:srgbClr val="FDF9C8"/>
                </a:solidFill>
                <a:latin typeface="Constantia"/>
                <a:cs typeface="Constantia"/>
              </a:rPr>
              <a:t>подготовке, 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развязывании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и </a:t>
            </a:r>
            <a:r>
              <a:rPr sz="2600" spc="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ведении</a:t>
            </a:r>
            <a:r>
              <a:rPr sz="2600" spc="-114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10" dirty="0">
                <a:solidFill>
                  <a:srgbClr val="FDF9C8"/>
                </a:solidFill>
                <a:latin typeface="Constantia"/>
                <a:cs typeface="Constantia"/>
              </a:rPr>
              <a:t>агрессивных</a:t>
            </a:r>
            <a:r>
              <a:rPr sz="2600" spc="-114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войн,</a:t>
            </a:r>
            <a:r>
              <a:rPr sz="2600" spc="-5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15" dirty="0">
                <a:solidFill>
                  <a:srgbClr val="FDF9C8"/>
                </a:solidFill>
                <a:latin typeface="Constantia"/>
                <a:cs typeface="Constantia"/>
              </a:rPr>
              <a:t>которые</a:t>
            </a:r>
            <a:r>
              <a:rPr sz="2600" spc="-15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15" dirty="0">
                <a:solidFill>
                  <a:srgbClr val="FDF9C8"/>
                </a:solidFill>
                <a:latin typeface="Constantia"/>
                <a:cs typeface="Constantia"/>
              </a:rPr>
              <a:t>также</a:t>
            </a:r>
            <a:endParaRPr sz="2600">
              <a:latin typeface="Constantia"/>
              <a:cs typeface="Constantia"/>
            </a:endParaRPr>
          </a:p>
          <a:p>
            <a:pPr marL="286385" marR="141605">
              <a:lnSpc>
                <a:spcPct val="100000"/>
              </a:lnSpc>
              <a:spcBef>
                <a:spcPts val="5"/>
              </a:spcBef>
            </a:pPr>
            <a:r>
              <a:rPr sz="2600" spc="-15" dirty="0">
                <a:solidFill>
                  <a:srgbClr val="FDF9C8"/>
                </a:solidFill>
                <a:latin typeface="Constantia"/>
                <a:cs typeface="Constantia"/>
              </a:rPr>
              <a:t>являлись</a:t>
            </a:r>
            <a:r>
              <a:rPr sz="2600" spc="-12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войнами</a:t>
            </a:r>
            <a:r>
              <a:rPr sz="2600" spc="-10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в</a:t>
            </a:r>
            <a:r>
              <a:rPr sz="2600" spc="-3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10" dirty="0">
                <a:solidFill>
                  <a:srgbClr val="FDF9C8"/>
                </a:solidFill>
                <a:latin typeface="Constantia"/>
                <a:cs typeface="Constantia"/>
              </a:rPr>
              <a:t>нарушение</a:t>
            </a:r>
            <a:r>
              <a:rPr sz="2600" spc="-114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10" dirty="0">
                <a:solidFill>
                  <a:srgbClr val="FDF9C8"/>
                </a:solidFill>
                <a:latin typeface="Constantia"/>
                <a:cs typeface="Constantia"/>
              </a:rPr>
              <a:t>международных </a:t>
            </a:r>
            <a:r>
              <a:rPr sz="2600" spc="-64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15" dirty="0">
                <a:solidFill>
                  <a:srgbClr val="FDF9C8"/>
                </a:solidFill>
                <a:latin typeface="Constantia"/>
                <a:cs typeface="Constantia"/>
              </a:rPr>
              <a:t>договоров,</a:t>
            </a:r>
            <a:r>
              <a:rPr sz="2600" spc="-10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30" dirty="0">
                <a:solidFill>
                  <a:srgbClr val="FDF9C8"/>
                </a:solidFill>
                <a:latin typeface="Constantia"/>
                <a:cs typeface="Constantia"/>
              </a:rPr>
              <a:t>соглашений</a:t>
            </a:r>
            <a:r>
              <a:rPr sz="2600" spc="-8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и</a:t>
            </a:r>
            <a:r>
              <a:rPr sz="2600" spc="-114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15" dirty="0">
                <a:solidFill>
                  <a:srgbClr val="FDF9C8"/>
                </a:solidFill>
                <a:latin typeface="Constantia"/>
                <a:cs typeface="Constantia"/>
              </a:rPr>
              <a:t>обязательств».</a:t>
            </a:r>
            <a:endParaRPr sz="2600">
              <a:latin typeface="Constantia"/>
              <a:cs typeface="Constanti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7075" y="524255"/>
            <a:ext cx="3331845" cy="803275"/>
            <a:chOff x="227075" y="524255"/>
            <a:chExt cx="3331845" cy="8032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3163" y="788542"/>
              <a:ext cx="2662923" cy="4083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075" y="524255"/>
              <a:ext cx="3331464" cy="8031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3663" y="1460341"/>
            <a:ext cx="7971155" cy="295211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208915" marR="5080" indent="-196850">
              <a:lnSpc>
                <a:spcPct val="109700"/>
              </a:lnSpc>
              <a:spcBef>
                <a:spcPts val="395"/>
              </a:spcBef>
            </a:pPr>
            <a:r>
              <a:rPr sz="2600" b="1" spc="-5" dirty="0">
                <a:solidFill>
                  <a:srgbClr val="FFFFFF"/>
                </a:solidFill>
                <a:latin typeface="Constantia"/>
                <a:cs typeface="Constantia"/>
              </a:rPr>
              <a:t>Преступления </a:t>
            </a:r>
            <a:r>
              <a:rPr sz="2600" b="1" dirty="0">
                <a:solidFill>
                  <a:srgbClr val="FFFFFF"/>
                </a:solidFill>
                <a:latin typeface="Constantia"/>
                <a:cs typeface="Constantia"/>
              </a:rPr>
              <a:t>против </a:t>
            </a:r>
            <a:r>
              <a:rPr sz="2600" b="1" spc="-5" dirty="0">
                <a:solidFill>
                  <a:srgbClr val="FFFFFF"/>
                </a:solidFill>
                <a:latin typeface="Constantia"/>
                <a:cs typeface="Constantia"/>
              </a:rPr>
              <a:t>человечности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: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Обвиняемые </a:t>
            </a:r>
            <a:r>
              <a:rPr sz="2600" spc="-10" dirty="0">
                <a:solidFill>
                  <a:srgbClr val="FDF9C8"/>
                </a:solidFill>
                <a:latin typeface="Constantia"/>
                <a:cs typeface="Constantia"/>
              </a:rPr>
              <a:t>проводили </a:t>
            </a:r>
            <a:r>
              <a:rPr sz="2600" spc="-15" dirty="0">
                <a:solidFill>
                  <a:srgbClr val="FDF9C8"/>
                </a:solidFill>
                <a:latin typeface="Constantia"/>
                <a:cs typeface="Constantia"/>
              </a:rPr>
              <a:t>политику 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преследования,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10" dirty="0">
                <a:solidFill>
                  <a:srgbClr val="FDF9C8"/>
                </a:solidFill>
                <a:latin typeface="Constantia"/>
                <a:cs typeface="Constantia"/>
              </a:rPr>
              <a:t>репрессий</a:t>
            </a:r>
            <a:r>
              <a:rPr sz="2600" spc="-10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и</a:t>
            </a:r>
            <a:r>
              <a:rPr sz="2600" spc="-9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15" dirty="0">
                <a:solidFill>
                  <a:srgbClr val="FDF9C8"/>
                </a:solidFill>
                <a:latin typeface="Constantia"/>
                <a:cs typeface="Constantia"/>
              </a:rPr>
              <a:t>истребления</a:t>
            </a:r>
            <a:r>
              <a:rPr sz="2600" spc="-7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10" dirty="0">
                <a:solidFill>
                  <a:srgbClr val="FDF9C8"/>
                </a:solidFill>
                <a:latin typeface="Constantia"/>
                <a:cs typeface="Constantia"/>
              </a:rPr>
              <a:t>противников</a:t>
            </a:r>
            <a:endParaRPr sz="2600">
              <a:latin typeface="Constantia"/>
              <a:cs typeface="Constantia"/>
            </a:endParaRPr>
          </a:p>
          <a:p>
            <a:pPr marL="208915" marR="38735">
              <a:lnSpc>
                <a:spcPct val="100000"/>
              </a:lnSpc>
            </a:pPr>
            <a:r>
              <a:rPr sz="2600" spc="-20" dirty="0">
                <a:solidFill>
                  <a:srgbClr val="FDF9C8"/>
                </a:solidFill>
                <a:latin typeface="Constantia"/>
                <a:cs typeface="Constantia"/>
              </a:rPr>
              <a:t>нацистского </a:t>
            </a:r>
            <a:r>
              <a:rPr sz="2600" spc="-10" dirty="0">
                <a:solidFill>
                  <a:srgbClr val="FDF9C8"/>
                </a:solidFill>
                <a:latin typeface="Constantia"/>
                <a:cs typeface="Constantia"/>
              </a:rPr>
              <a:t>правительства.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Нацисты 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бросали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в </a:t>
            </a:r>
            <a:r>
              <a:rPr sz="2600" spc="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тюрьм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ы</a:t>
            </a:r>
            <a:r>
              <a:rPr sz="2600" spc="-18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л</a:t>
            </a:r>
            <a:r>
              <a:rPr sz="2600" spc="-70" dirty="0">
                <a:solidFill>
                  <a:srgbClr val="FDF9C8"/>
                </a:solidFill>
                <a:latin typeface="Constantia"/>
                <a:cs typeface="Constantia"/>
              </a:rPr>
              <a:t>ю</a:t>
            </a:r>
            <a:r>
              <a:rPr sz="2600" spc="-30" dirty="0">
                <a:solidFill>
                  <a:srgbClr val="FDF9C8"/>
                </a:solidFill>
                <a:latin typeface="Constantia"/>
                <a:cs typeface="Constantia"/>
              </a:rPr>
              <a:t>д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ей</a:t>
            </a:r>
            <a:r>
              <a:rPr sz="2600" spc="-6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без</a:t>
            </a:r>
            <a:r>
              <a:rPr sz="2600" spc="-10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15" dirty="0">
                <a:solidFill>
                  <a:srgbClr val="FDF9C8"/>
                </a:solidFill>
                <a:latin typeface="Constantia"/>
                <a:cs typeface="Constantia"/>
              </a:rPr>
              <a:t>с</a:t>
            </a:r>
            <a:r>
              <a:rPr sz="2600" spc="-130" dirty="0">
                <a:solidFill>
                  <a:srgbClr val="FDF9C8"/>
                </a:solidFill>
                <a:latin typeface="Constantia"/>
                <a:cs typeface="Constantia"/>
              </a:rPr>
              <a:t>у</a:t>
            </a:r>
            <a:r>
              <a:rPr sz="2600" spc="-30" dirty="0">
                <a:solidFill>
                  <a:srgbClr val="FDF9C8"/>
                </a:solidFill>
                <a:latin typeface="Constantia"/>
                <a:cs typeface="Constantia"/>
              </a:rPr>
              <a:t>д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ебно</a:t>
            </a:r>
            <a:r>
              <a:rPr sz="2600" spc="-75" dirty="0">
                <a:solidFill>
                  <a:srgbClr val="FDF9C8"/>
                </a:solidFill>
                <a:latin typeface="Constantia"/>
                <a:cs typeface="Constantia"/>
              </a:rPr>
              <a:t>г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о</a:t>
            </a:r>
            <a:r>
              <a:rPr sz="2600" spc="-10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пр</a:t>
            </a:r>
            <a:r>
              <a:rPr sz="2600" spc="-10" dirty="0">
                <a:solidFill>
                  <a:srgbClr val="FDF9C8"/>
                </a:solidFill>
                <a:latin typeface="Constantia"/>
                <a:cs typeface="Constantia"/>
              </a:rPr>
              <a:t>о</a:t>
            </a:r>
            <a:r>
              <a:rPr sz="2600" spc="-25" dirty="0">
                <a:solidFill>
                  <a:srgbClr val="FDF9C8"/>
                </a:solidFill>
                <a:latin typeface="Constantia"/>
                <a:cs typeface="Constantia"/>
              </a:rPr>
              <a:t>ц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е</a:t>
            </a:r>
            <a:r>
              <a:rPr sz="2600" spc="-50" dirty="0">
                <a:solidFill>
                  <a:srgbClr val="FDF9C8"/>
                </a:solidFill>
                <a:latin typeface="Constantia"/>
                <a:cs typeface="Constantia"/>
              </a:rPr>
              <a:t>с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са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,</a:t>
            </a:r>
            <a:r>
              <a:rPr sz="2600" spc="-5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п</a:t>
            </a:r>
            <a:r>
              <a:rPr sz="2600" spc="-75" dirty="0">
                <a:solidFill>
                  <a:srgbClr val="FDF9C8"/>
                </a:solidFill>
                <a:latin typeface="Constantia"/>
                <a:cs typeface="Constantia"/>
              </a:rPr>
              <a:t>о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д</a:t>
            </a:r>
            <a:r>
              <a:rPr sz="2600" spc="-15" dirty="0">
                <a:solidFill>
                  <a:srgbClr val="FDF9C8"/>
                </a:solidFill>
                <a:latin typeface="Constantia"/>
                <a:cs typeface="Constantia"/>
              </a:rPr>
              <a:t>в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ер</a:t>
            </a:r>
            <a:r>
              <a:rPr sz="2600" spc="-75" dirty="0">
                <a:solidFill>
                  <a:srgbClr val="FDF9C8"/>
                </a:solidFill>
                <a:latin typeface="Constantia"/>
                <a:cs typeface="Constantia"/>
              </a:rPr>
              <a:t>г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али  их</a:t>
            </a:r>
            <a:r>
              <a:rPr sz="2600" spc="-12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преследованиям,</a:t>
            </a:r>
            <a:r>
              <a:rPr sz="2600" spc="-7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унижениям,</a:t>
            </a:r>
            <a:r>
              <a:rPr sz="2600" spc="-70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10" dirty="0">
                <a:solidFill>
                  <a:srgbClr val="FDF9C8"/>
                </a:solidFill>
                <a:latin typeface="Constantia"/>
                <a:cs typeface="Constantia"/>
              </a:rPr>
              <a:t>порабощению,</a:t>
            </a:r>
            <a:endParaRPr sz="2600">
              <a:latin typeface="Constantia"/>
              <a:cs typeface="Constantia"/>
            </a:endParaRPr>
          </a:p>
          <a:p>
            <a:pPr marL="208915">
              <a:lnSpc>
                <a:spcPct val="100000"/>
              </a:lnSpc>
            </a:pP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пыткам,</a:t>
            </a:r>
            <a:r>
              <a:rPr sz="2600" spc="-114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DF9C8"/>
                </a:solidFill>
                <a:latin typeface="Constantia"/>
                <a:cs typeface="Constantia"/>
              </a:rPr>
              <a:t>убивали</a:t>
            </a:r>
            <a:r>
              <a:rPr sz="2600" spc="-105" dirty="0">
                <a:solidFill>
                  <a:srgbClr val="FDF9C8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DF9C8"/>
                </a:solidFill>
                <a:latin typeface="Constantia"/>
                <a:cs typeface="Constantia"/>
              </a:rPr>
              <a:t>их.</a:t>
            </a:r>
            <a:endParaRPr sz="2600">
              <a:latin typeface="Constantia"/>
              <a:cs typeface="Constanti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7075" y="524255"/>
            <a:ext cx="3331845" cy="803275"/>
            <a:chOff x="227075" y="524255"/>
            <a:chExt cx="3331845" cy="8032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3163" y="788542"/>
              <a:ext cx="2662923" cy="4083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075" y="524255"/>
              <a:ext cx="3331464" cy="803148"/>
            </a:xfrm>
            <a:prstGeom prst="rect">
              <a:avLst/>
            </a:prstGeom>
          </p:spPr>
        </p:pic>
      </p:grpSp>
      <p:grpSp>
        <p:nvGrpSpPr>
          <p:cNvPr id="6" name="object 2"/>
          <p:cNvGrpSpPr/>
          <p:nvPr/>
        </p:nvGrpSpPr>
        <p:grpSpPr>
          <a:xfrm>
            <a:off x="169989" y="79705"/>
            <a:ext cx="8862060" cy="6653530"/>
            <a:chOff x="169989" y="79705"/>
            <a:chExt cx="8862060" cy="6653530"/>
          </a:xfrm>
        </p:grpSpPr>
        <p:pic>
          <p:nvPicPr>
            <p:cNvPr id="7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14" y="89230"/>
              <a:ext cx="8843010" cy="6634099"/>
            </a:xfrm>
            <a:prstGeom prst="rect">
              <a:avLst/>
            </a:prstGeom>
          </p:spPr>
        </p:pic>
        <p:sp>
          <p:nvSpPr>
            <p:cNvPr id="8" name="object 4"/>
            <p:cNvSpPr/>
            <p:nvPr/>
          </p:nvSpPr>
          <p:spPr>
            <a:xfrm>
              <a:off x="174752" y="84467"/>
              <a:ext cx="8852535" cy="6644005"/>
            </a:xfrm>
            <a:custGeom>
              <a:avLst/>
              <a:gdLst/>
              <a:ahLst/>
              <a:cxnLst/>
              <a:rect l="l" t="t" r="r" b="b"/>
              <a:pathLst>
                <a:path w="8852535" h="6644005">
                  <a:moveTo>
                    <a:pt x="0" y="6643624"/>
                  </a:moveTo>
                  <a:lnTo>
                    <a:pt x="8852535" y="6643624"/>
                  </a:lnTo>
                  <a:lnTo>
                    <a:pt x="8852535" y="0"/>
                  </a:lnTo>
                  <a:lnTo>
                    <a:pt x="0" y="0"/>
                  </a:lnTo>
                  <a:lnTo>
                    <a:pt x="0" y="6643624"/>
                  </a:lnTo>
                  <a:close/>
                </a:path>
              </a:pathLst>
            </a:custGeom>
            <a:ln w="9525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69466"/>
            <a:ext cx="9207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5" dirty="0">
                <a:solidFill>
                  <a:srgbClr val="F3A346"/>
                </a:solidFill>
                <a:latin typeface="Constantia"/>
                <a:cs typeface="Constantia"/>
              </a:rPr>
              <a:t>1.</a:t>
            </a:r>
            <a:endParaRPr sz="900">
              <a:latin typeface="Constantia"/>
              <a:cs typeface="Constant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813306"/>
            <a:ext cx="11430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solidFill>
                  <a:srgbClr val="F3A346"/>
                </a:solidFill>
                <a:latin typeface="Constantia"/>
                <a:cs typeface="Constantia"/>
              </a:rPr>
              <a:t>2.</a:t>
            </a:r>
            <a:endParaRPr sz="900">
              <a:latin typeface="Constantia"/>
              <a:cs typeface="Constant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2057145"/>
            <a:ext cx="11176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solidFill>
                  <a:srgbClr val="F3A346"/>
                </a:solidFill>
                <a:latin typeface="Constantia"/>
                <a:cs typeface="Constantia"/>
              </a:rPr>
              <a:t>3.</a:t>
            </a:r>
            <a:endParaRPr sz="900">
              <a:latin typeface="Constantia"/>
              <a:cs typeface="Constant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2301367"/>
            <a:ext cx="11811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5" dirty="0">
                <a:solidFill>
                  <a:srgbClr val="F3A346"/>
                </a:solidFill>
                <a:latin typeface="Constantia"/>
                <a:cs typeface="Constantia"/>
              </a:rPr>
              <a:t>4.</a:t>
            </a:r>
            <a:endParaRPr sz="900">
              <a:latin typeface="Constantia"/>
              <a:cs typeface="Constant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2545206"/>
            <a:ext cx="11239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5" dirty="0">
                <a:solidFill>
                  <a:srgbClr val="F3A346"/>
                </a:solidFill>
                <a:latin typeface="Constantia"/>
                <a:cs typeface="Constantia"/>
              </a:rPr>
              <a:t>5.</a:t>
            </a:r>
            <a:endParaRPr sz="900">
              <a:latin typeface="Constantia"/>
              <a:cs typeface="Constant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940" y="2789047"/>
            <a:ext cx="120014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5" dirty="0">
                <a:solidFill>
                  <a:srgbClr val="F3A346"/>
                </a:solidFill>
                <a:latin typeface="Constantia"/>
                <a:cs typeface="Constantia"/>
              </a:rPr>
              <a:t>6.</a:t>
            </a:r>
            <a:endParaRPr sz="900">
              <a:latin typeface="Constantia"/>
              <a:cs typeface="Constant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3032887"/>
            <a:ext cx="11430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solidFill>
                  <a:srgbClr val="F3A346"/>
                </a:solidFill>
                <a:latin typeface="Constantia"/>
                <a:cs typeface="Constantia"/>
              </a:rPr>
              <a:t>7.</a:t>
            </a:r>
            <a:endParaRPr sz="900">
              <a:latin typeface="Constantia"/>
              <a:cs typeface="Constant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5940" y="3276727"/>
            <a:ext cx="12065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solidFill>
                  <a:srgbClr val="F3A346"/>
                </a:solidFill>
                <a:latin typeface="Constantia"/>
                <a:cs typeface="Constantia"/>
              </a:rPr>
              <a:t>8.</a:t>
            </a:r>
            <a:endParaRPr sz="900">
              <a:latin typeface="Constantia"/>
              <a:cs typeface="Constant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5940" y="3520567"/>
            <a:ext cx="12255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solidFill>
                  <a:srgbClr val="F3A346"/>
                </a:solidFill>
                <a:latin typeface="Constantia"/>
                <a:cs typeface="Constantia"/>
              </a:rPr>
              <a:t>9.</a:t>
            </a:r>
            <a:endParaRPr sz="900">
              <a:latin typeface="Constantia"/>
              <a:cs typeface="Constant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5940" y="3764660"/>
            <a:ext cx="15684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5" dirty="0">
                <a:solidFill>
                  <a:srgbClr val="F3A346"/>
                </a:solidFill>
                <a:latin typeface="Constantia"/>
                <a:cs typeface="Constantia"/>
              </a:rPr>
              <a:t>1</a:t>
            </a:r>
            <a:r>
              <a:rPr sz="900" spc="10" dirty="0">
                <a:solidFill>
                  <a:srgbClr val="F3A346"/>
                </a:solidFill>
                <a:latin typeface="Constantia"/>
                <a:cs typeface="Constantia"/>
              </a:rPr>
              <a:t>0.</a:t>
            </a:r>
            <a:endParaRPr sz="900">
              <a:latin typeface="Constantia"/>
              <a:cs typeface="Constant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5940" y="4008501"/>
            <a:ext cx="12890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5" dirty="0">
                <a:solidFill>
                  <a:srgbClr val="F3A346"/>
                </a:solidFill>
                <a:latin typeface="Constantia"/>
                <a:cs typeface="Constantia"/>
              </a:rPr>
              <a:t>11.</a:t>
            </a:r>
            <a:endParaRPr sz="900">
              <a:latin typeface="Constantia"/>
              <a:cs typeface="Constant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5940" y="4252341"/>
            <a:ext cx="15049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5" dirty="0">
                <a:solidFill>
                  <a:srgbClr val="F3A346"/>
                </a:solidFill>
                <a:latin typeface="Constantia"/>
                <a:cs typeface="Constantia"/>
              </a:rPr>
              <a:t>1</a:t>
            </a:r>
            <a:r>
              <a:rPr sz="900" spc="10" dirty="0">
                <a:solidFill>
                  <a:srgbClr val="F3A346"/>
                </a:solidFill>
                <a:latin typeface="Constantia"/>
                <a:cs typeface="Constantia"/>
              </a:rPr>
              <a:t>2.</a:t>
            </a:r>
            <a:endParaRPr sz="900">
              <a:latin typeface="Constantia"/>
              <a:cs typeface="Constant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5940" y="4496180"/>
            <a:ext cx="147320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5" dirty="0">
                <a:solidFill>
                  <a:srgbClr val="F3A346"/>
                </a:solidFill>
                <a:latin typeface="Constantia"/>
                <a:cs typeface="Constantia"/>
              </a:rPr>
              <a:t>1</a:t>
            </a:r>
            <a:r>
              <a:rPr sz="900" spc="10" dirty="0">
                <a:solidFill>
                  <a:srgbClr val="F3A346"/>
                </a:solidFill>
                <a:latin typeface="Constantia"/>
                <a:cs typeface="Constantia"/>
              </a:rPr>
              <a:t>3.</a:t>
            </a:r>
            <a:endParaRPr sz="900">
              <a:latin typeface="Constantia"/>
              <a:cs typeface="Constant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5940" y="4740021"/>
            <a:ext cx="15430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5" dirty="0">
                <a:solidFill>
                  <a:srgbClr val="F3A346"/>
                </a:solidFill>
                <a:latin typeface="Constantia"/>
                <a:cs typeface="Constantia"/>
              </a:rPr>
              <a:t>14.</a:t>
            </a:r>
            <a:endParaRPr sz="900">
              <a:latin typeface="Constantia"/>
              <a:cs typeface="Constant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5940" y="5151577"/>
            <a:ext cx="149860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dirty="0">
                <a:solidFill>
                  <a:srgbClr val="F3A346"/>
                </a:solidFill>
                <a:latin typeface="Constantia"/>
                <a:cs typeface="Constantia"/>
              </a:rPr>
              <a:t>1</a:t>
            </a:r>
            <a:r>
              <a:rPr sz="900" spc="10" dirty="0">
                <a:solidFill>
                  <a:srgbClr val="F3A346"/>
                </a:solidFill>
                <a:latin typeface="Constantia"/>
                <a:cs typeface="Constantia"/>
              </a:rPr>
              <a:t>5.</a:t>
            </a:r>
            <a:endParaRPr sz="900">
              <a:latin typeface="Constantia"/>
              <a:cs typeface="Constant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5940" y="5395722"/>
            <a:ext cx="15684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5" dirty="0">
                <a:solidFill>
                  <a:srgbClr val="F3A346"/>
                </a:solidFill>
                <a:latin typeface="Constantia"/>
                <a:cs typeface="Constantia"/>
              </a:rPr>
              <a:t>1</a:t>
            </a:r>
            <a:r>
              <a:rPr sz="900" spc="10" dirty="0">
                <a:solidFill>
                  <a:srgbClr val="F3A346"/>
                </a:solidFill>
                <a:latin typeface="Constantia"/>
                <a:cs typeface="Constantia"/>
              </a:rPr>
              <a:t>6.</a:t>
            </a:r>
            <a:endParaRPr sz="900">
              <a:latin typeface="Constantia"/>
              <a:cs typeface="Constant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5940" y="5639511"/>
            <a:ext cx="15049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5" dirty="0">
                <a:solidFill>
                  <a:srgbClr val="F3A346"/>
                </a:solidFill>
                <a:latin typeface="Constantia"/>
                <a:cs typeface="Constantia"/>
              </a:rPr>
              <a:t>1</a:t>
            </a:r>
            <a:r>
              <a:rPr sz="900" spc="10" dirty="0">
                <a:solidFill>
                  <a:srgbClr val="F3A346"/>
                </a:solidFill>
                <a:latin typeface="Constantia"/>
                <a:cs typeface="Constantia"/>
              </a:rPr>
              <a:t>7.</a:t>
            </a:r>
            <a:endParaRPr sz="900">
              <a:latin typeface="Constantia"/>
              <a:cs typeface="Constant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5940" y="6050991"/>
            <a:ext cx="15684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5" dirty="0">
                <a:solidFill>
                  <a:srgbClr val="F3A346"/>
                </a:solidFill>
                <a:latin typeface="Constantia"/>
                <a:cs typeface="Constantia"/>
              </a:rPr>
              <a:t>1</a:t>
            </a:r>
            <a:r>
              <a:rPr sz="900" spc="10" dirty="0">
                <a:solidFill>
                  <a:srgbClr val="F3A346"/>
                </a:solidFill>
                <a:latin typeface="Constantia"/>
                <a:cs typeface="Constantia"/>
              </a:rPr>
              <a:t>8.</a:t>
            </a:r>
            <a:endParaRPr sz="900">
              <a:latin typeface="Constantia"/>
              <a:cs typeface="Constant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5940" y="6462471"/>
            <a:ext cx="15811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5" dirty="0">
                <a:solidFill>
                  <a:srgbClr val="F3A346"/>
                </a:solidFill>
                <a:latin typeface="Constantia"/>
                <a:cs typeface="Constantia"/>
              </a:rPr>
              <a:t>1</a:t>
            </a:r>
            <a:r>
              <a:rPr sz="900" spc="10" dirty="0">
                <a:solidFill>
                  <a:srgbClr val="F3A346"/>
                </a:solidFill>
                <a:latin typeface="Constantia"/>
                <a:cs typeface="Constantia"/>
              </a:rPr>
              <a:t>9.</a:t>
            </a:r>
            <a:endParaRPr sz="900">
              <a:latin typeface="Constantia"/>
              <a:cs typeface="Constanti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5940" y="6706311"/>
            <a:ext cx="177800" cy="1689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solidFill>
                  <a:srgbClr val="F3A346"/>
                </a:solidFill>
                <a:latin typeface="Constantia"/>
                <a:cs typeface="Constantia"/>
              </a:rPr>
              <a:t>20.</a:t>
            </a:r>
            <a:endParaRPr sz="900">
              <a:latin typeface="Constantia"/>
              <a:cs typeface="Constanti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51356" y="1472539"/>
            <a:ext cx="7428865" cy="540702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Герман</a:t>
            </a:r>
            <a:r>
              <a:rPr sz="11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Геринг</a:t>
            </a:r>
            <a:r>
              <a:rPr sz="11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-главнокомандующий</a:t>
            </a:r>
            <a:r>
              <a:rPr sz="11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военно-воздушными</a:t>
            </a:r>
            <a:r>
              <a:rPr sz="11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силами</a:t>
            </a:r>
            <a:r>
              <a:rPr sz="11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Германии</a:t>
            </a:r>
            <a:endParaRPr sz="1100">
              <a:latin typeface="Constantia"/>
              <a:cs typeface="Constantia"/>
            </a:endParaRPr>
          </a:p>
          <a:p>
            <a:pPr marL="125095" indent="-80010">
              <a:lnSpc>
                <a:spcPct val="100000"/>
              </a:lnSpc>
              <a:spcBef>
                <a:spcPts val="600"/>
              </a:spcBef>
              <a:buChar char="•"/>
              <a:tabLst>
                <a:tab pos="125730" algn="l"/>
              </a:tabLst>
            </a:pP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Рудольф</a:t>
            </a:r>
            <a:r>
              <a:rPr sz="1100" spc="-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Гесс</a:t>
            </a:r>
            <a:r>
              <a:rPr sz="1100" spc="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-</a:t>
            </a:r>
            <a:r>
              <a:rPr sz="1100" spc="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заместитель</a:t>
            </a:r>
            <a:r>
              <a:rPr sz="1100" spc="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Гитлера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по</a:t>
            </a:r>
            <a:r>
              <a:rPr sz="1100" spc="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руководству</a:t>
            </a:r>
            <a:r>
              <a:rPr sz="1100" spc="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нацистской</a:t>
            </a:r>
            <a:r>
              <a:rPr sz="1100" spc="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партией.</a:t>
            </a:r>
            <a:endParaRPr sz="1100">
              <a:latin typeface="Constantia"/>
              <a:cs typeface="Constantia"/>
            </a:endParaRPr>
          </a:p>
          <a:p>
            <a:pPr marL="90170" indent="-78105">
              <a:lnSpc>
                <a:spcPct val="100000"/>
              </a:lnSpc>
              <a:spcBef>
                <a:spcPts val="600"/>
              </a:spcBef>
              <a:buChar char="•"/>
              <a:tabLst>
                <a:tab pos="90805" algn="l"/>
              </a:tabLst>
            </a:pP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Иоахим</a:t>
            </a:r>
            <a:r>
              <a:rPr sz="1100" spc="-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фон</a:t>
            </a:r>
            <a:r>
              <a:rPr sz="1100" spc="-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Риббентроп</a:t>
            </a:r>
            <a:r>
              <a:rPr sz="1100" spc="-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-</a:t>
            </a:r>
            <a:r>
              <a:rPr sz="11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министр</a:t>
            </a:r>
            <a:r>
              <a:rPr sz="11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иностранных</a:t>
            </a:r>
            <a:r>
              <a:rPr sz="11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дел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нацистской</a:t>
            </a:r>
            <a:r>
              <a:rPr sz="11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Германии.</a:t>
            </a:r>
            <a:endParaRPr sz="1100">
              <a:latin typeface="Constantia"/>
              <a:cs typeface="Constantia"/>
            </a:endParaRPr>
          </a:p>
          <a:p>
            <a:pPr marL="90170" indent="-78105">
              <a:lnSpc>
                <a:spcPct val="100000"/>
              </a:lnSpc>
              <a:spcBef>
                <a:spcPts val="600"/>
              </a:spcBef>
              <a:buChar char="•"/>
              <a:tabLst>
                <a:tab pos="90805" algn="l"/>
              </a:tabLst>
            </a:pP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Роберт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Лей</a:t>
            </a:r>
            <a:r>
              <a:rPr sz="1100" spc="-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-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глава</a:t>
            </a:r>
            <a:r>
              <a:rPr sz="11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Трудового</a:t>
            </a:r>
            <a:r>
              <a:rPr sz="1100" spc="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фронта</a:t>
            </a:r>
            <a:endParaRPr sz="1100">
              <a:latin typeface="Constantia"/>
              <a:cs typeface="Constantia"/>
            </a:endParaRPr>
          </a:p>
          <a:p>
            <a:pPr marL="125095" indent="-80010">
              <a:lnSpc>
                <a:spcPct val="100000"/>
              </a:lnSpc>
              <a:spcBef>
                <a:spcPts val="600"/>
              </a:spcBef>
              <a:buChar char="•"/>
              <a:tabLst>
                <a:tab pos="125730" algn="l"/>
              </a:tabLst>
            </a:pP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Вильгельм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Кейтель</a:t>
            </a:r>
            <a:r>
              <a:rPr sz="1100" spc="-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-</a:t>
            </a:r>
            <a:r>
              <a:rPr sz="1100" spc="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начальник</a:t>
            </a:r>
            <a:r>
              <a:rPr sz="11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штаба</a:t>
            </a:r>
            <a:r>
              <a:rPr sz="1100" spc="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Верховного</a:t>
            </a:r>
            <a:r>
              <a:rPr sz="11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главнокомандования</a:t>
            </a:r>
            <a:r>
              <a:rPr sz="11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вооруженными</a:t>
            </a:r>
            <a:r>
              <a:rPr sz="1100" spc="-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силами</a:t>
            </a:r>
            <a:r>
              <a:rPr sz="1100" spc="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Германии.</a:t>
            </a:r>
            <a:endParaRPr sz="1100">
              <a:latin typeface="Constantia"/>
              <a:cs typeface="Constantia"/>
            </a:endParaRPr>
          </a:p>
          <a:p>
            <a:pPr marL="125095" indent="-80010">
              <a:lnSpc>
                <a:spcPct val="100000"/>
              </a:lnSpc>
              <a:spcBef>
                <a:spcPts val="600"/>
              </a:spcBef>
              <a:buChar char="•"/>
              <a:tabLst>
                <a:tab pos="125730" algn="l"/>
              </a:tabLst>
            </a:pP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Эрнст</a:t>
            </a:r>
            <a:r>
              <a:rPr sz="11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Кальтенбруннер</a:t>
            </a:r>
            <a:r>
              <a:rPr sz="11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- руководитель</a:t>
            </a:r>
            <a:r>
              <a:rPr sz="1100" spc="-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РСХА.</a:t>
            </a:r>
            <a:endParaRPr sz="1100">
              <a:latin typeface="Constantia"/>
              <a:cs typeface="Constantia"/>
            </a:endParaRPr>
          </a:p>
          <a:p>
            <a:pPr marL="125095" indent="-80010">
              <a:lnSpc>
                <a:spcPct val="100000"/>
              </a:lnSpc>
              <a:spcBef>
                <a:spcPts val="600"/>
              </a:spcBef>
              <a:buChar char="•"/>
              <a:tabLst>
                <a:tab pos="125730" algn="l"/>
              </a:tabLst>
            </a:pP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Альфред</a:t>
            </a:r>
            <a:r>
              <a:rPr sz="1100" spc="-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Розенберг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-</a:t>
            </a:r>
            <a:r>
              <a:rPr sz="1100" spc="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один</a:t>
            </a:r>
            <a:r>
              <a:rPr sz="1100" spc="-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из главных</a:t>
            </a:r>
            <a:r>
              <a:rPr sz="1100" spc="-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идеологов</a:t>
            </a:r>
            <a:r>
              <a:rPr sz="11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нацизма,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рейхсминистр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по</a:t>
            </a:r>
            <a:r>
              <a:rPr sz="1100" spc="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делам</a:t>
            </a:r>
            <a:r>
              <a:rPr sz="1100" spc="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Восточных</a:t>
            </a:r>
            <a:r>
              <a:rPr sz="1100" spc="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территорий</a:t>
            </a:r>
            <a:endParaRPr sz="11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.</a:t>
            </a:r>
            <a:r>
              <a:rPr sz="11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•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Ганс</a:t>
            </a:r>
            <a:r>
              <a:rPr sz="1100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Франк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-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глава</a:t>
            </a:r>
            <a:r>
              <a:rPr sz="1100" spc="-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оккупированных</a:t>
            </a:r>
            <a:r>
              <a:rPr sz="11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польских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земель.</a:t>
            </a:r>
            <a:endParaRPr sz="1100">
              <a:latin typeface="Constantia"/>
              <a:cs typeface="Constantia"/>
            </a:endParaRPr>
          </a:p>
          <a:p>
            <a:pPr marL="90170" indent="-78105">
              <a:lnSpc>
                <a:spcPct val="100000"/>
              </a:lnSpc>
              <a:spcBef>
                <a:spcPts val="600"/>
              </a:spcBef>
              <a:buChar char="•"/>
              <a:tabLst>
                <a:tab pos="90805" algn="l"/>
              </a:tabLst>
            </a:pP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Вильгельм</a:t>
            </a:r>
            <a:r>
              <a:rPr sz="1100" spc="-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Фрик</a:t>
            </a:r>
            <a:r>
              <a:rPr sz="1100" spc="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-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министр</a:t>
            </a:r>
            <a:r>
              <a:rPr sz="1100" spc="-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внутренних</a:t>
            </a:r>
            <a:r>
              <a:rPr sz="11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дел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Рейха.</a:t>
            </a:r>
            <a:endParaRPr sz="1100">
              <a:latin typeface="Constantia"/>
              <a:cs typeface="Constantia"/>
            </a:endParaRPr>
          </a:p>
          <a:p>
            <a:pPr marL="90170" indent="-78105">
              <a:lnSpc>
                <a:spcPct val="100000"/>
              </a:lnSpc>
              <a:spcBef>
                <a:spcPts val="605"/>
              </a:spcBef>
              <a:buChar char="•"/>
              <a:tabLst>
                <a:tab pos="90805" algn="l"/>
              </a:tabLst>
            </a:pP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Юлиус</a:t>
            </a:r>
            <a:r>
              <a:rPr sz="1100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Штрейхер</a:t>
            </a:r>
            <a:r>
              <a:rPr sz="1100" spc="-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-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главный</a:t>
            </a:r>
            <a:r>
              <a:rPr sz="11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редактор</a:t>
            </a:r>
            <a:r>
              <a:rPr sz="11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газеты</a:t>
            </a:r>
            <a:r>
              <a:rPr sz="1100" spc="-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«Штурмовик»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.</a:t>
            </a:r>
            <a:endParaRPr sz="1100">
              <a:latin typeface="Constantia"/>
              <a:cs typeface="Constantia"/>
            </a:endParaRPr>
          </a:p>
          <a:p>
            <a:pPr marL="90170" indent="-78105">
              <a:lnSpc>
                <a:spcPct val="100000"/>
              </a:lnSpc>
              <a:spcBef>
                <a:spcPts val="600"/>
              </a:spcBef>
              <a:buChar char="•"/>
              <a:tabLst>
                <a:tab pos="90805" algn="l"/>
              </a:tabLst>
            </a:pP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Ялмар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Шахт</a:t>
            </a:r>
            <a:r>
              <a:rPr sz="11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-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министр</a:t>
            </a:r>
            <a:r>
              <a:rPr sz="11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экономики</a:t>
            </a:r>
            <a:r>
              <a:rPr sz="11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перед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войной.</a:t>
            </a:r>
            <a:endParaRPr sz="1100">
              <a:latin typeface="Constantia"/>
              <a:cs typeface="Constantia"/>
            </a:endParaRPr>
          </a:p>
          <a:p>
            <a:pPr marL="90170" indent="-78105">
              <a:lnSpc>
                <a:spcPct val="100000"/>
              </a:lnSpc>
              <a:spcBef>
                <a:spcPts val="600"/>
              </a:spcBef>
              <a:buChar char="•"/>
              <a:tabLst>
                <a:tab pos="90805" algn="l"/>
              </a:tabLst>
            </a:pP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Вальтер</a:t>
            </a:r>
            <a:r>
              <a:rPr sz="1100" spc="-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Функ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-</a:t>
            </a:r>
            <a:r>
              <a:rPr sz="11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министр</a:t>
            </a:r>
            <a:r>
              <a:rPr sz="11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экономики</a:t>
            </a:r>
            <a:r>
              <a:rPr sz="11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после Шахта.</a:t>
            </a:r>
            <a:endParaRPr sz="1100">
              <a:latin typeface="Constantia"/>
              <a:cs typeface="Constantia"/>
            </a:endParaRPr>
          </a:p>
          <a:p>
            <a:pPr marL="90170" indent="-78105">
              <a:lnSpc>
                <a:spcPct val="100000"/>
              </a:lnSpc>
              <a:spcBef>
                <a:spcPts val="600"/>
              </a:spcBef>
              <a:buChar char="•"/>
              <a:tabLst>
                <a:tab pos="90805" algn="l"/>
              </a:tabLst>
            </a:pP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Густав</a:t>
            </a:r>
            <a:r>
              <a:rPr sz="1100" spc="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Крупп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фон Болен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 унд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Гальбах</a:t>
            </a:r>
            <a:r>
              <a:rPr sz="1100" spc="-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-</a:t>
            </a:r>
            <a:r>
              <a:rPr sz="1100" spc="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глава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концерна</a:t>
            </a:r>
            <a:r>
              <a:rPr sz="11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«Фридрих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Крупп».</a:t>
            </a:r>
            <a:endParaRPr sz="1100">
              <a:latin typeface="Constantia"/>
              <a:cs typeface="Constantia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  <a:buChar char="•"/>
              <a:tabLst>
                <a:tab pos="90805" algn="l"/>
              </a:tabLst>
            </a:pP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Карл Дёниц - главнокомандующий военно-морского флота Германии, после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смерти Гитлера по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его завещанию — </a:t>
            </a:r>
            <a:r>
              <a:rPr sz="1100" spc="-2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президент</a:t>
            </a:r>
            <a:r>
              <a:rPr sz="11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Германии.</a:t>
            </a:r>
            <a:endParaRPr sz="1100">
              <a:latin typeface="Constantia"/>
              <a:cs typeface="Constantia"/>
            </a:endParaRPr>
          </a:p>
          <a:p>
            <a:pPr marL="90170" indent="-78105">
              <a:lnSpc>
                <a:spcPct val="100000"/>
              </a:lnSpc>
              <a:spcBef>
                <a:spcPts val="600"/>
              </a:spcBef>
              <a:buChar char="•"/>
              <a:tabLst>
                <a:tab pos="90805" algn="l"/>
              </a:tabLst>
            </a:pP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Эрих</a:t>
            </a:r>
            <a:r>
              <a:rPr sz="11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Редер</a:t>
            </a:r>
            <a:r>
              <a:rPr sz="11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-</a:t>
            </a:r>
            <a:r>
              <a:rPr sz="1100" spc="-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главнокомандующий</a:t>
            </a:r>
            <a:r>
              <a:rPr sz="11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ВМФ.</a:t>
            </a:r>
            <a:endParaRPr sz="1100">
              <a:latin typeface="Constantia"/>
              <a:cs typeface="Constantia"/>
            </a:endParaRPr>
          </a:p>
          <a:p>
            <a:pPr marL="125095" indent="-80010">
              <a:lnSpc>
                <a:spcPct val="100000"/>
              </a:lnSpc>
              <a:spcBef>
                <a:spcPts val="600"/>
              </a:spcBef>
              <a:buChar char="•"/>
              <a:tabLst>
                <a:tab pos="125730" algn="l"/>
              </a:tabLst>
            </a:pP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Бальдур</a:t>
            </a:r>
            <a:r>
              <a:rPr sz="1100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фон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Ширах</a:t>
            </a:r>
            <a:r>
              <a:rPr sz="1100" spc="-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-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глава</a:t>
            </a:r>
            <a:r>
              <a:rPr sz="11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Гитлерюгенда.</a:t>
            </a:r>
            <a:endParaRPr sz="1100">
              <a:latin typeface="Constantia"/>
              <a:cs typeface="Constantia"/>
            </a:endParaRPr>
          </a:p>
          <a:p>
            <a:pPr marL="12700" marR="645160" indent="33020">
              <a:lnSpc>
                <a:spcPct val="100000"/>
              </a:lnSpc>
              <a:spcBef>
                <a:spcPts val="600"/>
              </a:spcBef>
              <a:buChar char="•"/>
              <a:tabLst>
                <a:tab pos="125730" algn="l"/>
              </a:tabLst>
            </a:pP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Фриц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Заукель - руководитель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принудительными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депортациями в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рейх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рабочей силы с оккупированных </a:t>
            </a:r>
            <a:r>
              <a:rPr sz="1100" spc="-2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территорий.</a:t>
            </a:r>
            <a:endParaRPr sz="1100">
              <a:latin typeface="Constantia"/>
              <a:cs typeface="Constantia"/>
            </a:endParaRPr>
          </a:p>
          <a:p>
            <a:pPr marL="12700" marR="656590">
              <a:lnSpc>
                <a:spcPct val="100000"/>
              </a:lnSpc>
              <a:spcBef>
                <a:spcPts val="600"/>
              </a:spcBef>
              <a:buChar char="•"/>
              <a:tabLst>
                <a:tab pos="90805" algn="l"/>
              </a:tabLst>
            </a:pP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Альфред</a:t>
            </a:r>
            <a:r>
              <a:rPr sz="11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Йодль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-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начальник</a:t>
            </a:r>
            <a:r>
              <a:rPr sz="1100" spc="-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штаба оперативного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руководства</a:t>
            </a:r>
            <a:r>
              <a:rPr sz="1100" spc="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ОКВ.</a:t>
            </a:r>
            <a:r>
              <a:rPr sz="1100" spc="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•</a:t>
            </a:r>
            <a:r>
              <a:rPr sz="1100" spc="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Мартин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Борман</a:t>
            </a:r>
            <a:r>
              <a:rPr sz="1100" spc="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-</a:t>
            </a:r>
            <a:r>
              <a:rPr sz="1100" spc="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глава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 партийной </a:t>
            </a:r>
            <a:r>
              <a:rPr sz="1100" spc="-2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канцелярии,</a:t>
            </a:r>
            <a:r>
              <a:rPr sz="11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обвинялся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заочно.</a:t>
            </a:r>
            <a:endParaRPr sz="1100">
              <a:latin typeface="Constantia"/>
              <a:cs typeface="Constantia"/>
            </a:endParaRPr>
          </a:p>
          <a:p>
            <a:pPr marL="90170" indent="-78105">
              <a:lnSpc>
                <a:spcPct val="100000"/>
              </a:lnSpc>
              <a:spcBef>
                <a:spcPts val="600"/>
              </a:spcBef>
              <a:buChar char="•"/>
              <a:tabLst>
                <a:tab pos="90805" algn="l"/>
              </a:tabLst>
            </a:pP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Франц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 фон</a:t>
            </a:r>
            <a:r>
              <a:rPr sz="1100" spc="-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Папен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-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канцлер</a:t>
            </a:r>
            <a:r>
              <a:rPr sz="1100" spc="-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Германии</a:t>
            </a:r>
            <a:r>
              <a:rPr sz="11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до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Гитлера,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затем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посол</a:t>
            </a:r>
            <a:r>
              <a:rPr sz="1100" spc="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в</a:t>
            </a:r>
            <a:r>
              <a:rPr sz="1100" spc="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Австрии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и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Турции.</a:t>
            </a:r>
            <a:endParaRPr sz="1100">
              <a:latin typeface="Constantia"/>
              <a:cs typeface="Constantia"/>
            </a:endParaRPr>
          </a:p>
          <a:p>
            <a:pPr marL="125095" indent="-80010">
              <a:lnSpc>
                <a:spcPct val="100000"/>
              </a:lnSpc>
              <a:spcBef>
                <a:spcPts val="605"/>
              </a:spcBef>
              <a:buChar char="•"/>
              <a:tabLst>
                <a:tab pos="125730" algn="l"/>
              </a:tabLst>
            </a:pP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Артур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Зейсс-Инкварт</a:t>
            </a:r>
            <a:r>
              <a:rPr sz="1100" spc="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-</a:t>
            </a:r>
            <a:r>
              <a:rPr sz="1100" spc="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канцлер</a:t>
            </a:r>
            <a:r>
              <a:rPr sz="11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Австрии,</a:t>
            </a:r>
            <a:r>
              <a:rPr sz="1100" spc="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затем</a:t>
            </a:r>
            <a:r>
              <a:rPr sz="1100" spc="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имперский</a:t>
            </a:r>
            <a:r>
              <a:rPr sz="11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onstantia"/>
                <a:cs typeface="Constantia"/>
              </a:rPr>
              <a:t>комиссар</a:t>
            </a:r>
            <a:r>
              <a:rPr sz="1100" spc="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оккупированной</a:t>
            </a:r>
            <a:r>
              <a:rPr sz="11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100" dirty="0">
                <a:solidFill>
                  <a:srgbClr val="FFFFFF"/>
                </a:solidFill>
                <a:latin typeface="Constantia"/>
                <a:cs typeface="Constantia"/>
              </a:rPr>
              <a:t>Голландии.</a:t>
            </a:r>
            <a:endParaRPr sz="1100">
              <a:latin typeface="Constantia"/>
              <a:cs typeface="Constanti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27075" y="524255"/>
            <a:ext cx="5194300" cy="803275"/>
            <a:chOff x="227075" y="524255"/>
            <a:chExt cx="5194300" cy="803275"/>
          </a:xfrm>
        </p:grpSpPr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896" y="788542"/>
              <a:ext cx="4524883" cy="52654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075" y="524255"/>
              <a:ext cx="5193792" cy="8031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" y="228600"/>
            <a:ext cx="8763000" cy="490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535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Данная экспозиция предназначена для широкого круга лиц с целью сохранения исторической памяти многомиллионных жертв геноцида среди мирного населения СССР</a:t>
            </a:r>
            <a:endParaRPr lang="ru-RU" sz="2000" dirty="0" smtClean="0">
              <a:solidFill>
                <a:schemeClr val="bg1"/>
              </a:solidFill>
              <a:effectLst/>
            </a:endParaRPr>
          </a:p>
          <a:p>
            <a:pPr indent="450215" algn="just">
              <a:spcAft>
                <a:spcPts val="535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19 апреля в России-День единых действий в память о геноциде советского народа нацистами и их пособниками в годы Великой Отечественной войны. По всей стране проходят мероприятия, главная цель которых –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сохранить историческую правду и не  допустить возрождение нацизма.</a:t>
            </a:r>
            <a:endParaRPr lang="ru-RU" sz="2000" dirty="0" smtClean="0">
              <a:solidFill>
                <a:schemeClr val="bg1"/>
              </a:solidFill>
              <a:effectLst/>
            </a:endParaRPr>
          </a:p>
          <a:p>
            <a:pPr indent="450215" algn="just">
              <a:spcAft>
                <a:spcPts val="535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годы Великой Отечественной войны фашистские захватчики совершили колоссальное количество военных преступлений против обычных жителей. В настоящее время, благодаря современным технологиям, возможен доступ к уникальным историческим источникам, которые раскрывают правду о фактах беспрецедентных преступлений.</a:t>
            </a:r>
            <a:endParaRPr lang="ru-RU" sz="2000" dirty="0" smtClean="0">
              <a:solidFill>
                <a:schemeClr val="bg1"/>
              </a:solidFill>
              <a:effectLst/>
            </a:endParaRP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Особое внимание уделено важности правовой оценки факта геноцида народов СССР Нюренбергским, Токийским, Хабаровским, а также многими другими судебными процессами, а также теми, которые ведутся и в настоящее время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1368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1920"/>
            <a:ext cx="9144000" cy="661415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29282"/>
            <a:ext cx="4363085" cy="380682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86385" marR="294005" indent="-274320">
              <a:lnSpc>
                <a:spcPts val="1340"/>
              </a:lnSpc>
              <a:spcBef>
                <a:spcPts val="430"/>
              </a:spcBef>
              <a:buClr>
                <a:srgbClr val="F3A346"/>
              </a:buClr>
              <a:buSzPct val="82142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sz="1400" spc="-15" dirty="0">
                <a:solidFill>
                  <a:srgbClr val="FFFFFF"/>
                </a:solidFill>
                <a:latin typeface="Constantia"/>
                <a:cs typeface="Constantia"/>
              </a:rPr>
              <a:t>Всего</a:t>
            </a:r>
            <a:r>
              <a:rPr sz="14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было</a:t>
            </a:r>
            <a:r>
              <a:rPr sz="14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проведено</a:t>
            </a:r>
            <a:r>
              <a:rPr sz="1400" spc="-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216</a:t>
            </a:r>
            <a:r>
              <a:rPr sz="14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судебных</a:t>
            </a:r>
            <a:r>
              <a:rPr sz="14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слушаний, </a:t>
            </a:r>
            <a:r>
              <a:rPr sz="1400" spc="-3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п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е</a:t>
            </a:r>
            <a:r>
              <a:rPr sz="1400" spc="-15" dirty="0">
                <a:solidFill>
                  <a:srgbClr val="FFFFFF"/>
                </a:solidFill>
                <a:latin typeface="Constantia"/>
                <a:cs typeface="Constantia"/>
              </a:rPr>
              <a:t>д</a:t>
            </a:r>
            <a:r>
              <a:rPr sz="1400" spc="-25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ед</a:t>
            </a:r>
            <a:r>
              <a:rPr sz="1400" spc="-40" dirty="0">
                <a:solidFill>
                  <a:srgbClr val="FFFFFF"/>
                </a:solidFill>
                <a:latin typeface="Constantia"/>
                <a:cs typeface="Constantia"/>
              </a:rPr>
              <a:t>а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т</a:t>
            </a:r>
            <a:r>
              <a:rPr sz="1400" spc="-25" dirty="0">
                <a:solidFill>
                  <a:srgbClr val="FFFFFF"/>
                </a:solidFill>
                <a:latin typeface="Constantia"/>
                <a:cs typeface="Constantia"/>
              </a:rPr>
              <a:t>е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ле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м</a:t>
            </a:r>
            <a:r>
              <a:rPr sz="1400" spc="-8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1400" spc="-65" dirty="0">
                <a:solidFill>
                  <a:srgbClr val="FFFFFF"/>
                </a:solidFill>
                <a:latin typeface="Constantia"/>
                <a:cs typeface="Constantia"/>
              </a:rPr>
              <a:t>у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да</a:t>
            </a:r>
            <a:r>
              <a:rPr sz="14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был</a:t>
            </a:r>
            <a:r>
              <a:rPr sz="14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п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е</a:t>
            </a:r>
            <a:r>
              <a:rPr sz="1400" spc="-15" dirty="0">
                <a:solidFill>
                  <a:srgbClr val="FFFFFF"/>
                </a:solidFill>
                <a:latin typeface="Constantia"/>
                <a:cs typeface="Constantia"/>
              </a:rPr>
              <a:t>д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т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ави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т</a:t>
            </a:r>
            <a:r>
              <a:rPr sz="1400" spc="-25" dirty="0">
                <a:solidFill>
                  <a:srgbClr val="FFFFFF"/>
                </a:solidFill>
                <a:latin typeface="Constantia"/>
                <a:cs typeface="Constantia"/>
              </a:rPr>
              <a:t>е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ль  В</a:t>
            </a:r>
            <a:r>
              <a:rPr sz="1400" spc="-25" dirty="0">
                <a:solidFill>
                  <a:srgbClr val="FFFFFF"/>
                </a:solidFill>
                <a:latin typeface="Constantia"/>
                <a:cs typeface="Constantia"/>
              </a:rPr>
              <a:t>е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ли</a:t>
            </a:r>
            <a:r>
              <a:rPr sz="1400" spc="-40" dirty="0">
                <a:solidFill>
                  <a:srgbClr val="FFFFFF"/>
                </a:solidFill>
                <a:latin typeface="Constantia"/>
                <a:cs typeface="Constantia"/>
              </a:rPr>
              <a:t>к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об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и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т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ании</a:t>
            </a:r>
            <a:r>
              <a:rPr sz="1400" spc="-8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Д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ж.</a:t>
            </a:r>
            <a:r>
              <a:rPr sz="14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onstantia"/>
                <a:cs typeface="Constantia"/>
              </a:rPr>
              <a:t>Л</a:t>
            </a:r>
            <a:r>
              <a:rPr sz="1400" spc="-3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у</a:t>
            </a:r>
            <a:r>
              <a:rPr sz="1400" spc="-15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енс.</a:t>
            </a:r>
            <a:endParaRPr sz="1400">
              <a:latin typeface="Constantia"/>
              <a:cs typeface="Constantia"/>
            </a:endParaRPr>
          </a:p>
          <a:p>
            <a:pPr marL="286385" marR="217170" indent="-274320">
              <a:lnSpc>
                <a:spcPct val="80000"/>
              </a:lnSpc>
              <a:spcBef>
                <a:spcPts val="625"/>
              </a:spcBef>
              <a:buClr>
                <a:srgbClr val="F3A346"/>
              </a:buClr>
              <a:buSzPct val="82142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Были</a:t>
            </a:r>
            <a:r>
              <a:rPr sz="14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представлены</a:t>
            </a:r>
            <a:r>
              <a:rPr sz="14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различные</a:t>
            </a:r>
            <a:r>
              <a:rPr sz="14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доказательства, </a:t>
            </a:r>
            <a:r>
              <a:rPr sz="1400" spc="-3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среди</a:t>
            </a:r>
            <a:r>
              <a:rPr sz="14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них</a:t>
            </a:r>
            <a:r>
              <a:rPr sz="14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впервые</a:t>
            </a:r>
            <a:r>
              <a:rPr sz="14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появились</a:t>
            </a:r>
            <a:r>
              <a:rPr sz="1400" spc="29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«секретные</a:t>
            </a:r>
            <a:endParaRPr sz="1400">
              <a:latin typeface="Constantia"/>
              <a:cs typeface="Constantia"/>
            </a:endParaRPr>
          </a:p>
          <a:p>
            <a:pPr marL="286385">
              <a:lnSpc>
                <a:spcPts val="1175"/>
              </a:lnSpc>
            </a:pPr>
            <a:r>
              <a:rPr sz="1400" spc="-15" dirty="0">
                <a:solidFill>
                  <a:srgbClr val="FFFFFF"/>
                </a:solidFill>
                <a:latin typeface="Constantia"/>
                <a:cs typeface="Constantia"/>
              </a:rPr>
              <a:t>протоколы»</a:t>
            </a:r>
            <a:r>
              <a:rPr sz="14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к</a:t>
            </a:r>
            <a:r>
              <a:rPr sz="14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Constantia"/>
                <a:cs typeface="Constantia"/>
              </a:rPr>
              <a:t>пакту</a:t>
            </a:r>
            <a:r>
              <a:rPr sz="14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Молотова-Риббентропа</a:t>
            </a:r>
            <a:endParaRPr sz="1400">
              <a:latin typeface="Constantia"/>
              <a:cs typeface="Constantia"/>
            </a:endParaRPr>
          </a:p>
          <a:p>
            <a:pPr marL="286385" marR="167005">
              <a:lnSpc>
                <a:spcPts val="1340"/>
              </a:lnSpc>
              <a:spcBef>
                <a:spcPts val="160"/>
              </a:spcBef>
            </a:pP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(были</a:t>
            </a:r>
            <a:r>
              <a:rPr sz="14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представлены</a:t>
            </a:r>
            <a:r>
              <a:rPr sz="14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адвокатом</a:t>
            </a:r>
            <a:r>
              <a:rPr sz="14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И.</a:t>
            </a:r>
            <a:r>
              <a:rPr sz="1400" spc="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Риббентропа </a:t>
            </a:r>
            <a:r>
              <a:rPr sz="1400" spc="-3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А.</a:t>
            </a:r>
            <a:r>
              <a:rPr sz="1400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Зайдлем).</a:t>
            </a:r>
            <a:endParaRPr sz="1400">
              <a:latin typeface="Constantia"/>
              <a:cs typeface="Constantia"/>
            </a:endParaRPr>
          </a:p>
          <a:p>
            <a:pPr marL="286385">
              <a:lnSpc>
                <a:spcPts val="1190"/>
              </a:lnSpc>
            </a:pP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Из-з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а</a:t>
            </a:r>
            <a:r>
              <a:rPr sz="1400" spc="-8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по</a:t>
            </a:r>
            <a:r>
              <a:rPr sz="1400" spc="-15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левоен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но</a:t>
            </a:r>
            <a:r>
              <a:rPr sz="1400" spc="-40" dirty="0">
                <a:solidFill>
                  <a:srgbClr val="FFFFFF"/>
                </a:solidFill>
                <a:latin typeface="Constantia"/>
                <a:cs typeface="Constantia"/>
              </a:rPr>
              <a:t>г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14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обострения</a:t>
            </a:r>
            <a:r>
              <a:rPr sz="14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от</a:t>
            </a:r>
            <a:r>
              <a:rPr sz="1400" spc="5" dirty="0">
                <a:solidFill>
                  <a:srgbClr val="FFFFFF"/>
                </a:solidFill>
                <a:latin typeface="Constantia"/>
                <a:cs typeface="Constantia"/>
              </a:rPr>
              <a:t>н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ш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ений</a:t>
            </a:r>
            <a:endParaRPr sz="1400">
              <a:latin typeface="Constantia"/>
              <a:cs typeface="Constantia"/>
            </a:endParaRPr>
          </a:p>
          <a:p>
            <a:pPr marL="286385" marR="58419">
              <a:lnSpc>
                <a:spcPts val="1340"/>
              </a:lnSpc>
              <a:spcBef>
                <a:spcPts val="160"/>
              </a:spcBef>
            </a:pP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между</a:t>
            </a:r>
            <a:r>
              <a:rPr sz="14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onstantia"/>
                <a:cs typeface="Constantia"/>
              </a:rPr>
              <a:t>СССР</a:t>
            </a:r>
            <a:r>
              <a:rPr sz="14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и</a:t>
            </a:r>
            <a:r>
              <a:rPr sz="14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Западом</a:t>
            </a:r>
            <a:r>
              <a:rPr sz="14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процесс</a:t>
            </a:r>
            <a:r>
              <a:rPr sz="14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шёл</a:t>
            </a:r>
            <a:r>
              <a:rPr sz="1400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напряжённо, </a:t>
            </a:r>
            <a:r>
              <a:rPr sz="1400" spc="-3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э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т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1400" spc="-10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давало</a:t>
            </a:r>
            <a:r>
              <a:rPr sz="1400" spc="-8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обвиняем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ы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м</a:t>
            </a:r>
            <a:r>
              <a:rPr sz="14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на</a:t>
            </a:r>
            <a:r>
              <a:rPr sz="1400" spc="-15" dirty="0">
                <a:solidFill>
                  <a:srgbClr val="FFFFFF"/>
                </a:solidFill>
                <a:latin typeface="Constantia"/>
                <a:cs typeface="Constantia"/>
              </a:rPr>
              <a:t>д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ежду</a:t>
            </a:r>
            <a:r>
              <a:rPr sz="14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на</a:t>
            </a:r>
            <a:r>
              <a:rPr sz="14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а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з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вал</a:t>
            </a:r>
            <a:endParaRPr sz="1400">
              <a:latin typeface="Constantia"/>
              <a:cs typeface="Constantia"/>
            </a:endParaRPr>
          </a:p>
          <a:p>
            <a:pPr marL="286385" marR="5080">
              <a:lnSpc>
                <a:spcPts val="1340"/>
              </a:lnSpc>
              <a:spcBef>
                <a:spcPts val="10"/>
              </a:spcBef>
            </a:pP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процесса. Особенно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ситуация накалилась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после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Constantia"/>
                <a:cs typeface="Constantia"/>
              </a:rPr>
              <a:t>Ф</a:t>
            </a:r>
            <a:r>
              <a:rPr sz="1400" spc="-114" dirty="0">
                <a:solidFill>
                  <a:srgbClr val="FFFFFF"/>
                </a:solidFill>
                <a:latin typeface="Constantia"/>
                <a:cs typeface="Constantia"/>
              </a:rPr>
              <a:t>у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л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т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онс</a:t>
            </a:r>
            <a:r>
              <a:rPr sz="1400" spc="-35" dirty="0">
                <a:solidFill>
                  <a:srgbClr val="FFFFFF"/>
                </a:solidFill>
                <a:latin typeface="Constantia"/>
                <a:cs typeface="Constantia"/>
              </a:rPr>
              <a:t>к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ой</a:t>
            </a:r>
            <a:r>
              <a:rPr sz="14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ечи</a:t>
            </a:r>
            <a:r>
              <a:rPr sz="14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onstantia"/>
                <a:cs typeface="Constantia"/>
              </a:rPr>
              <a:t>Ч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е</a:t>
            </a:r>
            <a:r>
              <a:rPr sz="1400" spc="-35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чилля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.</a:t>
            </a:r>
            <a:r>
              <a:rPr sz="14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onstantia"/>
                <a:cs typeface="Constantia"/>
              </a:rPr>
              <a:t>П</a:t>
            </a:r>
            <a:r>
              <a:rPr sz="1400" spc="-15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э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т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м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у</a:t>
            </a:r>
            <a:r>
              <a:rPr sz="1400" spc="-8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обвиняем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ы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е 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в</a:t>
            </a:r>
            <a:r>
              <a:rPr sz="1400" spc="-25" dirty="0">
                <a:solidFill>
                  <a:srgbClr val="FFFFFF"/>
                </a:solidFill>
                <a:latin typeface="Constantia"/>
                <a:cs typeface="Constantia"/>
              </a:rPr>
              <a:t>е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л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и</a:t>
            </a:r>
            <a:r>
              <a:rPr sz="1400" spc="-8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е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б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я</a:t>
            </a:r>
            <a:r>
              <a:rPr sz="14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см</a:t>
            </a:r>
            <a:r>
              <a:rPr sz="1400" spc="-30" dirty="0">
                <a:solidFill>
                  <a:srgbClr val="FFFFFF"/>
                </a:solidFill>
                <a:latin typeface="Constantia"/>
                <a:cs typeface="Constantia"/>
              </a:rPr>
              <a:t>е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л</a:t>
            </a:r>
            <a:r>
              <a:rPr sz="1400" spc="-45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,</a:t>
            </a:r>
            <a:r>
              <a:rPr sz="1400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у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м</a:t>
            </a:r>
            <a:r>
              <a:rPr sz="1400" spc="-25" dirty="0">
                <a:solidFill>
                  <a:srgbClr val="FFFFFF"/>
                </a:solidFill>
                <a:latin typeface="Constantia"/>
                <a:cs typeface="Constantia"/>
              </a:rPr>
              <a:t>е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л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14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onstantia"/>
                <a:cs typeface="Constantia"/>
              </a:rPr>
              <a:t>т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ян</a:t>
            </a:r>
            <a:r>
              <a:rPr sz="1400" spc="-114" dirty="0">
                <a:solidFill>
                  <a:srgbClr val="FFFFFF"/>
                </a:solidFill>
                <a:latin typeface="Constantia"/>
                <a:cs typeface="Constantia"/>
              </a:rPr>
              <a:t>у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л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и</a:t>
            </a:r>
            <a:r>
              <a:rPr sz="14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в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емя,</a:t>
            </a:r>
            <a:endParaRPr sz="1400">
              <a:latin typeface="Constantia"/>
              <a:cs typeface="Constantia"/>
            </a:endParaRPr>
          </a:p>
          <a:p>
            <a:pPr marL="286385" marR="90805">
              <a:lnSpc>
                <a:spcPts val="1340"/>
              </a:lnSpc>
              <a:spcBef>
                <a:spcPts val="10"/>
              </a:spcBef>
            </a:pP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а</a:t>
            </a:r>
            <a:r>
              <a:rPr sz="1400" spc="-30" dirty="0">
                <a:solidFill>
                  <a:srgbClr val="FFFFFF"/>
                </a:solidFill>
                <a:latin typeface="Constantia"/>
                <a:cs typeface="Constantia"/>
              </a:rPr>
              <a:t>с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счи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т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ыв</a:t>
            </a:r>
            <a:r>
              <a:rPr sz="1400" spc="-20" dirty="0">
                <a:solidFill>
                  <a:srgbClr val="FFFFFF"/>
                </a:solidFill>
                <a:latin typeface="Constantia"/>
                <a:cs typeface="Constantia"/>
              </a:rPr>
              <a:t>а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я,</a:t>
            </a:r>
            <a:r>
              <a:rPr sz="14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ч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т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14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г</a:t>
            </a:r>
            <a:r>
              <a:rPr sz="1400" spc="-30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яду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щ</a:t>
            </a:r>
            <a:r>
              <a:rPr sz="1400" spc="-15" dirty="0">
                <a:solidFill>
                  <a:srgbClr val="FFFFFF"/>
                </a:solidFill>
                <a:latin typeface="Constantia"/>
                <a:cs typeface="Constantia"/>
              </a:rPr>
              <a:t>а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я</a:t>
            </a:r>
            <a:r>
              <a:rPr sz="14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войн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а</a:t>
            </a:r>
            <a:r>
              <a:rPr sz="14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пос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т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авит</a:t>
            </a:r>
            <a:r>
              <a:rPr sz="14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к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ест  на 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процессе </a:t>
            </a:r>
            <a:r>
              <a:rPr sz="1400" spc="-15" dirty="0">
                <a:solidFill>
                  <a:srgbClr val="FFFFFF"/>
                </a:solidFill>
                <a:latin typeface="Constantia"/>
                <a:cs typeface="Constantia"/>
              </a:rPr>
              <a:t>(более всего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этому способствовал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onstantia"/>
                <a:cs typeface="Constantia"/>
              </a:rPr>
              <a:t>Геринг).</a:t>
            </a:r>
            <a:endParaRPr sz="1400">
              <a:latin typeface="Constantia"/>
              <a:cs typeface="Constantia"/>
            </a:endParaRPr>
          </a:p>
          <a:p>
            <a:pPr marL="287020" indent="-274320">
              <a:lnSpc>
                <a:spcPts val="1510"/>
              </a:lnSpc>
              <a:spcBef>
                <a:spcPts val="285"/>
              </a:spcBef>
              <a:buClr>
                <a:srgbClr val="F3A346"/>
              </a:buClr>
              <a:buSzPct val="82142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В</a:t>
            </a:r>
            <a:r>
              <a:rPr sz="14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конце</a:t>
            </a:r>
            <a:r>
              <a:rPr sz="14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процесса</a:t>
            </a:r>
            <a:r>
              <a:rPr sz="14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обвинением</a:t>
            </a:r>
            <a:r>
              <a:rPr sz="14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onstantia"/>
                <a:cs typeface="Constantia"/>
              </a:rPr>
              <a:t>СССР</a:t>
            </a:r>
            <a:r>
              <a:rPr sz="14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был</a:t>
            </a:r>
            <a:endParaRPr sz="1400">
              <a:latin typeface="Constantia"/>
              <a:cs typeface="Constantia"/>
            </a:endParaRPr>
          </a:p>
          <a:p>
            <a:pPr marL="286385" marR="291465">
              <a:lnSpc>
                <a:spcPts val="1340"/>
              </a:lnSpc>
              <a:spcBef>
                <a:spcPts val="160"/>
              </a:spcBef>
            </a:pP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п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е</a:t>
            </a:r>
            <a:r>
              <a:rPr sz="1400" spc="-15" dirty="0">
                <a:solidFill>
                  <a:srgbClr val="FFFFFF"/>
                </a:solidFill>
                <a:latin typeface="Constantia"/>
                <a:cs typeface="Constantia"/>
              </a:rPr>
              <a:t>д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ос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т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а</a:t>
            </a:r>
            <a:r>
              <a:rPr sz="1400" spc="-40" dirty="0">
                <a:solidFill>
                  <a:srgbClr val="FFFFFF"/>
                </a:solidFill>
                <a:latin typeface="Constantia"/>
                <a:cs typeface="Constantia"/>
              </a:rPr>
              <a:t>в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ле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н</a:t>
            </a:r>
            <a:r>
              <a:rPr sz="1400" spc="-8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фил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ь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м</a:t>
            </a:r>
            <a:r>
              <a:rPr sz="14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14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Constantia"/>
                <a:cs typeface="Constantia"/>
              </a:rPr>
              <a:t>к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он</a:t>
            </a:r>
            <a:r>
              <a:rPr sz="1400" spc="5" dirty="0">
                <a:solidFill>
                  <a:srgbClr val="FFFFFF"/>
                </a:solidFill>
                <a:latin typeface="Constantia"/>
                <a:cs typeface="Constantia"/>
              </a:rPr>
              <a:t>ц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ла</a:t>
            </a:r>
            <a:r>
              <a:rPr sz="1400" spc="-40" dirty="0">
                <a:solidFill>
                  <a:srgbClr val="FFFFFF"/>
                </a:solidFill>
                <a:latin typeface="Constantia"/>
                <a:cs typeface="Constantia"/>
              </a:rPr>
              <a:t>г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е</a:t>
            </a:r>
            <a:r>
              <a:rPr sz="1400" spc="-35" dirty="0">
                <a:solidFill>
                  <a:srgbClr val="FFFFFF"/>
                </a:solidFill>
                <a:latin typeface="Constantia"/>
                <a:cs typeface="Constantia"/>
              </a:rPr>
              <a:t>р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ях</a:t>
            </a:r>
            <a:r>
              <a:rPr sz="1400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Майданек,  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Заксенхаузена, Аушвиц,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снятый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фронтовыми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onstantia"/>
                <a:cs typeface="Constantia"/>
              </a:rPr>
              <a:t>кинооператорами</a:t>
            </a:r>
            <a:r>
              <a:rPr sz="1400" spc="-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nstantia"/>
                <a:cs typeface="Constantia"/>
              </a:rPr>
              <a:t>Советской</a:t>
            </a:r>
            <a:r>
              <a:rPr sz="14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1400" dirty="0">
                <a:solidFill>
                  <a:srgbClr val="FFFFFF"/>
                </a:solidFill>
                <a:latin typeface="Constantia"/>
                <a:cs typeface="Constantia"/>
              </a:rPr>
              <a:t>армии.</a:t>
            </a:r>
            <a:endParaRPr sz="1400">
              <a:latin typeface="Constantia"/>
              <a:cs typeface="Constanti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7075" y="524255"/>
            <a:ext cx="3724910" cy="803275"/>
            <a:chOff x="227075" y="524255"/>
            <a:chExt cx="3724910" cy="8032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5287" y="819530"/>
              <a:ext cx="3089960" cy="4942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075" y="524255"/>
              <a:ext cx="3724655" cy="80314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48071" y="2132838"/>
            <a:ext cx="3657600" cy="261213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35938"/>
            <a:ext cx="7959725" cy="4385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398145" indent="-274320">
              <a:lnSpc>
                <a:spcPct val="100000"/>
              </a:lnSpc>
              <a:spcBef>
                <a:spcPts val="105"/>
              </a:spcBef>
              <a:buClr>
                <a:srgbClr val="F3A346"/>
              </a:buClr>
              <a:buSzPct val="84615"/>
              <a:buFont typeface="Segoe UI Symbol"/>
              <a:buChar char="⚫"/>
              <a:tabLst>
                <a:tab pos="287020" algn="l"/>
              </a:tabLst>
            </a:pP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30</a:t>
            </a:r>
            <a:r>
              <a:rPr sz="26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30" dirty="0">
                <a:solidFill>
                  <a:srgbClr val="FFFFFF"/>
                </a:solidFill>
                <a:latin typeface="Constantia"/>
                <a:cs typeface="Constantia"/>
              </a:rPr>
              <a:t>июля</a:t>
            </a:r>
            <a:r>
              <a:rPr sz="26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1946</a:t>
            </a:r>
            <a:r>
              <a:rPr sz="26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закончились</a:t>
            </a:r>
            <a:r>
              <a:rPr sz="2600" spc="-1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выступления</a:t>
            </a:r>
            <a:r>
              <a:rPr sz="26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35" dirty="0">
                <a:solidFill>
                  <a:srgbClr val="FFFFFF"/>
                </a:solidFill>
                <a:latin typeface="Constantia"/>
                <a:cs typeface="Constantia"/>
              </a:rPr>
              <a:t>главных </a:t>
            </a:r>
            <a:r>
              <a:rPr sz="2600" spc="-6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обвинителей,</a:t>
            </a:r>
            <a:r>
              <a:rPr sz="2600" spc="-114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а</a:t>
            </a:r>
            <a:r>
              <a:rPr sz="26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30</a:t>
            </a:r>
            <a:r>
              <a:rPr sz="26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Constantia"/>
                <a:cs typeface="Constantia"/>
              </a:rPr>
              <a:t>сентября</a:t>
            </a:r>
            <a:r>
              <a:rPr sz="26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-</a:t>
            </a:r>
            <a:r>
              <a:rPr sz="26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1</a:t>
            </a:r>
            <a:r>
              <a:rPr sz="26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Constantia"/>
                <a:cs typeface="Constantia"/>
              </a:rPr>
              <a:t>октября</a:t>
            </a:r>
            <a:r>
              <a:rPr sz="26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1946</a:t>
            </a:r>
            <a:r>
              <a:rPr sz="26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был</a:t>
            </a:r>
            <a:endParaRPr sz="2600">
              <a:latin typeface="Constantia"/>
              <a:cs typeface="Constantia"/>
            </a:endParaRPr>
          </a:p>
          <a:p>
            <a:pPr marL="286385" marR="5080">
              <a:lnSpc>
                <a:spcPct val="100000"/>
              </a:lnSpc>
            </a:pPr>
            <a:r>
              <a:rPr sz="2600" spc="-35" dirty="0">
                <a:solidFill>
                  <a:srgbClr val="FFFFFF"/>
                </a:solidFill>
                <a:latin typeface="Constantia"/>
                <a:cs typeface="Constantia"/>
              </a:rPr>
              <a:t>оглашён</a:t>
            </a:r>
            <a:r>
              <a:rPr sz="26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25" dirty="0">
                <a:solidFill>
                  <a:srgbClr val="FFFFFF"/>
                </a:solidFill>
                <a:latin typeface="Constantia"/>
                <a:cs typeface="Constantia"/>
              </a:rPr>
              <a:t>Приговор.</a:t>
            </a:r>
            <a:r>
              <a:rPr sz="2600" spc="-9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30" dirty="0">
                <a:solidFill>
                  <a:srgbClr val="FFFFFF"/>
                </a:solidFill>
                <a:latin typeface="Constantia"/>
                <a:cs typeface="Constantia"/>
              </a:rPr>
              <a:t>Трибунал</a:t>
            </a:r>
            <a:r>
              <a:rPr sz="26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признал</a:t>
            </a:r>
            <a:r>
              <a:rPr sz="26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Constantia"/>
                <a:cs typeface="Constantia"/>
              </a:rPr>
              <a:t>подсудимых </a:t>
            </a:r>
            <a:r>
              <a:rPr sz="2600" spc="-6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виновными</a:t>
            </a:r>
            <a:r>
              <a:rPr sz="2600" spc="-1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в</a:t>
            </a:r>
            <a:r>
              <a:rPr sz="26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Constantia"/>
                <a:cs typeface="Constantia"/>
              </a:rPr>
              <a:t>осуществлении</a:t>
            </a:r>
            <a:r>
              <a:rPr sz="2600" spc="-8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Constantia"/>
                <a:cs typeface="Constantia"/>
              </a:rPr>
              <a:t>заговора</a:t>
            </a:r>
            <a:r>
              <a:rPr sz="2600" spc="-1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в</a:t>
            </a:r>
            <a:r>
              <a:rPr sz="26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Constantia"/>
                <a:cs typeface="Constantia"/>
              </a:rPr>
              <a:t>целях</a:t>
            </a:r>
            <a:endParaRPr sz="2600">
              <a:latin typeface="Constantia"/>
              <a:cs typeface="Constantia"/>
            </a:endParaRPr>
          </a:p>
          <a:p>
            <a:pPr marL="286385" marR="1256665">
              <a:lnSpc>
                <a:spcPct val="100000"/>
              </a:lnSpc>
            </a:pPr>
            <a:r>
              <a:rPr sz="2600" spc="-20" dirty="0">
                <a:solidFill>
                  <a:srgbClr val="FFFFFF"/>
                </a:solidFill>
                <a:latin typeface="Constantia"/>
                <a:cs typeface="Constantia"/>
              </a:rPr>
              <a:t>подготовки</a:t>
            </a:r>
            <a:r>
              <a:rPr sz="2600" spc="-10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и</a:t>
            </a:r>
            <a:r>
              <a:rPr sz="2600" spc="-9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ведения</a:t>
            </a:r>
            <a:r>
              <a:rPr sz="2600" spc="-1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Constantia"/>
                <a:cs typeface="Constantia"/>
              </a:rPr>
              <a:t>агрессивных</a:t>
            </a:r>
            <a:r>
              <a:rPr sz="2600" spc="-114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войн,</a:t>
            </a:r>
            <a:r>
              <a:rPr sz="26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в </a:t>
            </a:r>
            <a:r>
              <a:rPr sz="2600" spc="-6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преступной </a:t>
            </a:r>
            <a:r>
              <a:rPr sz="2600" spc="-10" dirty="0">
                <a:solidFill>
                  <a:srgbClr val="FFFFFF"/>
                </a:solidFill>
                <a:latin typeface="Constantia"/>
                <a:cs typeface="Constantia"/>
              </a:rPr>
              <a:t>агрессии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против Австрии,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Constantia"/>
                <a:cs typeface="Constantia"/>
              </a:rPr>
              <a:t>Чехословакии,</a:t>
            </a:r>
            <a:r>
              <a:rPr sz="26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30" dirty="0">
                <a:solidFill>
                  <a:srgbClr val="FFFFFF"/>
                </a:solidFill>
                <a:latin typeface="Constantia"/>
                <a:cs typeface="Constantia"/>
              </a:rPr>
              <a:t>Польши,</a:t>
            </a:r>
            <a:r>
              <a:rPr sz="2600" spc="-10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Дании,</a:t>
            </a:r>
            <a:r>
              <a:rPr sz="26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Constantia"/>
                <a:cs typeface="Constantia"/>
              </a:rPr>
              <a:t>Норвегии,</a:t>
            </a:r>
            <a:endParaRPr sz="2600">
              <a:latin typeface="Constantia"/>
              <a:cs typeface="Constantia"/>
            </a:endParaRPr>
          </a:p>
          <a:p>
            <a:pPr marL="286385" marR="760730">
              <a:lnSpc>
                <a:spcPct val="100000"/>
              </a:lnSpc>
            </a:pPr>
            <a:r>
              <a:rPr sz="2600" spc="-10" dirty="0">
                <a:solidFill>
                  <a:srgbClr val="FFFFFF"/>
                </a:solidFill>
                <a:latin typeface="Constantia"/>
                <a:cs typeface="Constantia"/>
              </a:rPr>
              <a:t>Бельгии,</a:t>
            </a:r>
            <a:r>
              <a:rPr sz="26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Constantia"/>
                <a:cs typeface="Constantia"/>
              </a:rPr>
              <a:t>Югославии,</a:t>
            </a:r>
            <a:r>
              <a:rPr sz="2600" spc="-35" dirty="0">
                <a:solidFill>
                  <a:srgbClr val="FFFFFF"/>
                </a:solidFill>
                <a:latin typeface="Constantia"/>
                <a:cs typeface="Constantia"/>
              </a:rPr>
              <a:t> Греции,</a:t>
            </a:r>
            <a:r>
              <a:rPr sz="2600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45" dirty="0">
                <a:solidFill>
                  <a:srgbClr val="FFFFFF"/>
                </a:solidFill>
                <a:latin typeface="Constantia"/>
                <a:cs typeface="Constantia"/>
              </a:rPr>
              <a:t>СССР</a:t>
            </a:r>
            <a:r>
              <a:rPr sz="2600" spc="-1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и</a:t>
            </a:r>
            <a:r>
              <a:rPr sz="2600" spc="-9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Constantia"/>
                <a:cs typeface="Constantia"/>
              </a:rPr>
              <a:t>ряда</a:t>
            </a:r>
            <a:r>
              <a:rPr sz="2600" spc="-1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35" dirty="0">
                <a:solidFill>
                  <a:srgbClr val="FFFFFF"/>
                </a:solidFill>
                <a:latin typeface="Constantia"/>
                <a:cs typeface="Constantia"/>
              </a:rPr>
              <a:t>др. </a:t>
            </a:r>
            <a:r>
              <a:rPr sz="2600" spc="-6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стран;</a:t>
            </a:r>
            <a:r>
              <a:rPr sz="26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в</a:t>
            </a:r>
            <a:r>
              <a:rPr sz="26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совершении</a:t>
            </a:r>
            <a:r>
              <a:rPr sz="2600" spc="-1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бесчисленных</a:t>
            </a:r>
            <a:r>
              <a:rPr sz="2600" spc="-10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военных</a:t>
            </a:r>
            <a:endParaRPr sz="2600">
              <a:latin typeface="Constantia"/>
              <a:cs typeface="Constantia"/>
            </a:endParaRPr>
          </a:p>
          <a:p>
            <a:pPr marL="286385" marR="596265">
              <a:lnSpc>
                <a:spcPct val="100000"/>
              </a:lnSpc>
              <a:spcBef>
                <a:spcPts val="5"/>
              </a:spcBef>
            </a:pP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преступлений</a:t>
            </a:r>
            <a:r>
              <a:rPr sz="2600" spc="-9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dirty="0">
                <a:solidFill>
                  <a:srgbClr val="FFFFFF"/>
                </a:solidFill>
                <a:latin typeface="Constantia"/>
                <a:cs typeface="Constantia"/>
              </a:rPr>
              <a:t>и</a:t>
            </a:r>
            <a:r>
              <a:rPr sz="2600" spc="-1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Constantia"/>
                <a:cs typeface="Constantia"/>
              </a:rPr>
              <a:t>тягчайших</a:t>
            </a:r>
            <a:r>
              <a:rPr sz="2600" spc="-1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Constantia"/>
                <a:cs typeface="Constantia"/>
              </a:rPr>
              <a:t>злодеяниях</a:t>
            </a:r>
            <a:r>
              <a:rPr sz="2600" spc="-9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Constantia"/>
                <a:cs typeface="Constantia"/>
              </a:rPr>
              <a:t>против </a:t>
            </a:r>
            <a:r>
              <a:rPr sz="2600" spc="-6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Constantia"/>
                <a:cs typeface="Constantia"/>
              </a:rPr>
              <a:t>человечности.</a:t>
            </a:r>
            <a:endParaRPr sz="2600">
              <a:latin typeface="Constantia"/>
              <a:cs typeface="Constanti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7075" y="524255"/>
            <a:ext cx="2932430" cy="803275"/>
            <a:chOff x="227075" y="524255"/>
            <a:chExt cx="2932430" cy="8032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896" y="819530"/>
              <a:ext cx="2258949" cy="4942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075" y="524255"/>
              <a:ext cx="2932176" cy="8031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100" y="1479549"/>
            <a:ext cx="7750175" cy="42291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354965" indent="534670">
              <a:lnSpc>
                <a:spcPct val="102699"/>
              </a:lnSpc>
              <a:spcBef>
                <a:spcPts val="25"/>
              </a:spcBef>
            </a:pPr>
            <a:r>
              <a:rPr sz="2200" b="1" spc="-15" dirty="0">
                <a:solidFill>
                  <a:srgbClr val="FFFFFF"/>
                </a:solidFill>
                <a:latin typeface="Constantia"/>
                <a:cs typeface="Constantia"/>
              </a:rPr>
              <a:t>Международный</a:t>
            </a:r>
            <a:r>
              <a:rPr sz="2200" b="1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onstantia"/>
                <a:cs typeface="Constantia"/>
              </a:rPr>
              <a:t>военный</a:t>
            </a:r>
            <a:r>
              <a:rPr sz="2200" b="1" spc="-8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onstantia"/>
                <a:cs typeface="Constantia"/>
              </a:rPr>
              <a:t>трибунал</a:t>
            </a:r>
            <a:r>
              <a:rPr sz="2200" b="1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onstantia"/>
                <a:cs typeface="Constantia"/>
              </a:rPr>
              <a:t>приговорил: </a:t>
            </a:r>
            <a:r>
              <a:rPr sz="2200" b="1" spc="-509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onstantia"/>
                <a:cs typeface="Constantia"/>
              </a:rPr>
              <a:t>К</a:t>
            </a:r>
            <a:r>
              <a:rPr sz="2200" b="1" spc="-1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onstantia"/>
                <a:cs typeface="Constantia"/>
              </a:rPr>
              <a:t>смертной</a:t>
            </a:r>
            <a:r>
              <a:rPr sz="2200" b="1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onstantia"/>
                <a:cs typeface="Constantia"/>
              </a:rPr>
              <a:t>казни</a:t>
            </a:r>
            <a:r>
              <a:rPr sz="2200" b="1" spc="-114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onstantia"/>
                <a:cs typeface="Constantia"/>
              </a:rPr>
              <a:t>через</a:t>
            </a:r>
            <a:r>
              <a:rPr sz="2200" b="1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onstantia"/>
                <a:cs typeface="Constantia"/>
              </a:rPr>
              <a:t>повешение:</a:t>
            </a:r>
            <a:r>
              <a:rPr sz="2200" b="1" spc="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40" dirty="0">
                <a:solidFill>
                  <a:srgbClr val="FFFFFF"/>
                </a:solidFill>
                <a:latin typeface="Constantia"/>
                <a:cs typeface="Constantia"/>
              </a:rPr>
              <a:t>Германа</a:t>
            </a:r>
            <a:endParaRPr sz="2200">
              <a:latin typeface="Constantia"/>
              <a:cs typeface="Constantia"/>
            </a:endParaRPr>
          </a:p>
          <a:p>
            <a:pPr marL="424180">
              <a:lnSpc>
                <a:spcPts val="1850"/>
              </a:lnSpc>
            </a:pPr>
            <a:r>
              <a:rPr sz="2200" spc="-45" dirty="0">
                <a:solidFill>
                  <a:srgbClr val="FFFFFF"/>
                </a:solidFill>
                <a:latin typeface="Constantia"/>
                <a:cs typeface="Constantia"/>
              </a:rPr>
              <a:t>Геринга,</a:t>
            </a:r>
            <a:r>
              <a:rPr sz="22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Иоахима</a:t>
            </a:r>
            <a:r>
              <a:rPr sz="2200" spc="-1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фон</a:t>
            </a:r>
            <a:r>
              <a:rPr sz="2200" spc="-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Риббентропа,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 Вильгельма</a:t>
            </a:r>
            <a:endParaRPr sz="2200">
              <a:latin typeface="Constantia"/>
              <a:cs typeface="Constantia"/>
            </a:endParaRPr>
          </a:p>
          <a:p>
            <a:pPr marL="424180">
              <a:lnSpc>
                <a:spcPts val="2110"/>
              </a:lnSpc>
            </a:pPr>
            <a:r>
              <a:rPr sz="2200" spc="-20" dirty="0">
                <a:solidFill>
                  <a:srgbClr val="FFFFFF"/>
                </a:solidFill>
                <a:latin typeface="Constantia"/>
                <a:cs typeface="Constantia"/>
              </a:rPr>
              <a:t>Кейтеля,Эрнста</a:t>
            </a:r>
            <a:r>
              <a:rPr sz="2200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Кальтенбруннера,</a:t>
            </a:r>
            <a:r>
              <a:rPr sz="2200" spc="-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Альфреда</a:t>
            </a:r>
            <a:endParaRPr sz="2200">
              <a:latin typeface="Constantia"/>
              <a:cs typeface="Constantia"/>
            </a:endParaRPr>
          </a:p>
          <a:p>
            <a:pPr marL="424180" marR="425450">
              <a:lnSpc>
                <a:spcPct val="80000"/>
              </a:lnSpc>
              <a:spcBef>
                <a:spcPts val="260"/>
              </a:spcBef>
            </a:pPr>
            <a:r>
              <a:rPr sz="2200" spc="-20" dirty="0">
                <a:solidFill>
                  <a:srgbClr val="FFFFFF"/>
                </a:solidFill>
                <a:latin typeface="Constantia"/>
                <a:cs typeface="Constantia"/>
              </a:rPr>
              <a:t>Розенберга, </a:t>
            </a:r>
            <a:r>
              <a:rPr sz="2200" spc="-50" dirty="0">
                <a:solidFill>
                  <a:srgbClr val="FFFFFF"/>
                </a:solidFill>
                <a:latin typeface="Constantia"/>
                <a:cs typeface="Constantia"/>
              </a:rPr>
              <a:t>Ганса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Франка,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Вильгельма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Фрика,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Юлиуса </a:t>
            </a:r>
            <a:r>
              <a:rPr sz="2200" spc="-5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Штрейхера,</a:t>
            </a:r>
            <a:r>
              <a:rPr sz="22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Фрица</a:t>
            </a:r>
            <a:r>
              <a:rPr sz="22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Constantia"/>
                <a:cs typeface="Constantia"/>
              </a:rPr>
              <a:t>Заукеля,</a:t>
            </a:r>
            <a:r>
              <a:rPr sz="22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Артура</a:t>
            </a:r>
            <a:r>
              <a:rPr sz="22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Зейсс-</a:t>
            </a:r>
            <a:endParaRPr sz="2200">
              <a:latin typeface="Constantia"/>
              <a:cs typeface="Constantia"/>
            </a:endParaRPr>
          </a:p>
          <a:p>
            <a:pPr marL="424180">
              <a:lnSpc>
                <a:spcPts val="2110"/>
              </a:lnSpc>
            </a:pP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Инкварта,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Мартина</a:t>
            </a:r>
            <a:r>
              <a:rPr sz="2200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Бормана</a:t>
            </a:r>
            <a:r>
              <a:rPr sz="2200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(заочно)</a:t>
            </a:r>
            <a:r>
              <a:rPr sz="2200" spc="1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и</a:t>
            </a:r>
            <a:r>
              <a:rPr sz="22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Альфреда </a:t>
            </a:r>
            <a:r>
              <a:rPr sz="2200" spc="-25" dirty="0">
                <a:solidFill>
                  <a:srgbClr val="FFFFFF"/>
                </a:solidFill>
                <a:latin typeface="Constantia"/>
                <a:cs typeface="Constantia"/>
              </a:rPr>
              <a:t>Йодля.</a:t>
            </a:r>
            <a:endParaRPr sz="2200">
              <a:latin typeface="Constantia"/>
              <a:cs typeface="Constantia"/>
            </a:endParaRPr>
          </a:p>
          <a:p>
            <a:pPr marL="12700">
              <a:lnSpc>
                <a:spcPts val="2375"/>
              </a:lnSpc>
              <a:spcBef>
                <a:spcPts val="75"/>
              </a:spcBef>
            </a:pPr>
            <a:r>
              <a:rPr sz="2200" b="1" spc="-5" dirty="0">
                <a:solidFill>
                  <a:srgbClr val="FFFFFF"/>
                </a:solidFill>
                <a:latin typeface="Constantia"/>
                <a:cs typeface="Constantia"/>
              </a:rPr>
              <a:t>К</a:t>
            </a:r>
            <a:r>
              <a:rPr sz="2200" b="1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onstantia"/>
                <a:cs typeface="Constantia"/>
              </a:rPr>
              <a:t>пожизненному</a:t>
            </a:r>
            <a:r>
              <a:rPr sz="2200" b="1" spc="-9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onstantia"/>
                <a:cs typeface="Constantia"/>
              </a:rPr>
              <a:t>заключению:</a:t>
            </a:r>
            <a:r>
              <a:rPr sz="2200" b="1" spc="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Constantia"/>
                <a:cs typeface="Constantia"/>
              </a:rPr>
              <a:t>Рудольфа </a:t>
            </a:r>
            <a:r>
              <a:rPr sz="2200" spc="-60" dirty="0">
                <a:solidFill>
                  <a:srgbClr val="FFFFFF"/>
                </a:solidFill>
                <a:latin typeface="Constantia"/>
                <a:cs typeface="Constantia"/>
              </a:rPr>
              <a:t>Гесса,</a:t>
            </a:r>
            <a:r>
              <a:rPr sz="2200" spc="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Constantia"/>
                <a:cs typeface="Constantia"/>
              </a:rPr>
              <a:t>Вальтера</a:t>
            </a:r>
            <a:endParaRPr sz="2200">
              <a:latin typeface="Constantia"/>
              <a:cs typeface="Constantia"/>
            </a:endParaRPr>
          </a:p>
          <a:p>
            <a:pPr marL="424180">
              <a:lnSpc>
                <a:spcPts val="2375"/>
              </a:lnSpc>
            </a:pP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Функа</a:t>
            </a:r>
            <a:r>
              <a:rPr sz="2200" spc="-10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и</a:t>
            </a:r>
            <a:r>
              <a:rPr sz="2200" spc="-8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Эриха</a:t>
            </a:r>
            <a:r>
              <a:rPr sz="22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Редера.</a:t>
            </a:r>
            <a:endParaRPr sz="2200">
              <a:latin typeface="Constantia"/>
              <a:cs typeface="Constantia"/>
            </a:endParaRPr>
          </a:p>
          <a:p>
            <a:pPr marL="424180" marR="1085215" indent="-412115">
              <a:lnSpc>
                <a:spcPts val="2110"/>
              </a:lnSpc>
              <a:spcBef>
                <a:spcPts val="585"/>
              </a:spcBef>
            </a:pPr>
            <a:r>
              <a:rPr sz="2200" b="1" spc="-5" dirty="0">
                <a:solidFill>
                  <a:srgbClr val="FFFFFF"/>
                </a:solidFill>
                <a:latin typeface="Constantia"/>
                <a:cs typeface="Constantia"/>
              </a:rPr>
              <a:t>К</a:t>
            </a:r>
            <a:r>
              <a:rPr sz="2200" b="1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onstantia"/>
                <a:cs typeface="Constantia"/>
              </a:rPr>
              <a:t>20</a:t>
            </a:r>
            <a:r>
              <a:rPr sz="2200" b="1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25" dirty="0">
                <a:solidFill>
                  <a:srgbClr val="FFFFFF"/>
                </a:solidFill>
                <a:latin typeface="Constantia"/>
                <a:cs typeface="Constantia"/>
              </a:rPr>
              <a:t>годам</a:t>
            </a:r>
            <a:r>
              <a:rPr sz="2200" b="1" spc="-10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onstantia"/>
                <a:cs typeface="Constantia"/>
              </a:rPr>
              <a:t>тюремного</a:t>
            </a:r>
            <a:r>
              <a:rPr sz="2200" b="1" spc="-9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onstantia"/>
                <a:cs typeface="Constantia"/>
              </a:rPr>
              <a:t>заключения:</a:t>
            </a:r>
            <a:r>
              <a:rPr sz="2200" b="1" spc="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Бальдура</a:t>
            </a:r>
            <a:r>
              <a:rPr sz="2200" spc="-1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фон </a:t>
            </a:r>
            <a:r>
              <a:rPr sz="2200" spc="-5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Шираха</a:t>
            </a:r>
            <a:r>
              <a:rPr sz="2200" spc="-114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и</a:t>
            </a:r>
            <a:r>
              <a:rPr sz="22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onstantia"/>
                <a:cs typeface="Constantia"/>
              </a:rPr>
              <a:t>Альберта</a:t>
            </a:r>
            <a:r>
              <a:rPr sz="22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Шпеера.</a:t>
            </a:r>
            <a:endParaRPr sz="2200">
              <a:latin typeface="Constantia"/>
              <a:cs typeface="Constantia"/>
            </a:endParaRPr>
          </a:p>
          <a:p>
            <a:pPr marL="12700">
              <a:lnSpc>
                <a:spcPts val="2380"/>
              </a:lnSpc>
              <a:spcBef>
                <a:spcPts val="90"/>
              </a:spcBef>
            </a:pPr>
            <a:r>
              <a:rPr sz="2200" b="1" spc="-5" dirty="0">
                <a:solidFill>
                  <a:srgbClr val="FFFFFF"/>
                </a:solidFill>
                <a:latin typeface="Constantia"/>
                <a:cs typeface="Constantia"/>
              </a:rPr>
              <a:t>К</a:t>
            </a:r>
            <a:r>
              <a:rPr sz="2200" b="1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20" dirty="0">
                <a:solidFill>
                  <a:srgbClr val="FFFFFF"/>
                </a:solidFill>
                <a:latin typeface="Constantia"/>
                <a:cs typeface="Constantia"/>
              </a:rPr>
              <a:t>15</a:t>
            </a:r>
            <a:r>
              <a:rPr sz="2200" b="1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25" dirty="0">
                <a:solidFill>
                  <a:srgbClr val="FFFFFF"/>
                </a:solidFill>
                <a:latin typeface="Constantia"/>
                <a:cs typeface="Constantia"/>
              </a:rPr>
              <a:t>годам</a:t>
            </a:r>
            <a:r>
              <a:rPr sz="2200" b="1" spc="-10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onstantia"/>
                <a:cs typeface="Constantia"/>
              </a:rPr>
              <a:t>тюремного</a:t>
            </a:r>
            <a:r>
              <a:rPr sz="2200" b="1" spc="-1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onstantia"/>
                <a:cs typeface="Constantia"/>
              </a:rPr>
              <a:t>заключения:</a:t>
            </a:r>
            <a:r>
              <a:rPr sz="2200" b="1" spc="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Константина</a:t>
            </a:r>
            <a:r>
              <a:rPr sz="2200" spc="-8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onstantia"/>
                <a:cs typeface="Constantia"/>
              </a:rPr>
              <a:t>фон</a:t>
            </a:r>
            <a:endParaRPr sz="2200">
              <a:latin typeface="Constantia"/>
              <a:cs typeface="Constantia"/>
            </a:endParaRPr>
          </a:p>
          <a:p>
            <a:pPr marL="424180">
              <a:lnSpc>
                <a:spcPts val="2380"/>
              </a:lnSpc>
            </a:pPr>
            <a:r>
              <a:rPr sz="2200" spc="-20" dirty="0">
                <a:solidFill>
                  <a:srgbClr val="FFFFFF"/>
                </a:solidFill>
                <a:latin typeface="Constantia"/>
                <a:cs typeface="Constantia"/>
              </a:rPr>
              <a:t>Нейрата.</a:t>
            </a:r>
            <a:endParaRPr sz="22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2200" b="1" spc="-5" dirty="0">
                <a:solidFill>
                  <a:srgbClr val="FFFFFF"/>
                </a:solidFill>
                <a:latin typeface="Constantia"/>
                <a:cs typeface="Constantia"/>
              </a:rPr>
              <a:t>К</a:t>
            </a:r>
            <a:r>
              <a:rPr sz="2200" b="1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onstantia"/>
                <a:cs typeface="Constantia"/>
              </a:rPr>
              <a:t>10</a:t>
            </a:r>
            <a:r>
              <a:rPr sz="2200" b="1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25" dirty="0">
                <a:solidFill>
                  <a:srgbClr val="FFFFFF"/>
                </a:solidFill>
                <a:latin typeface="Constantia"/>
                <a:cs typeface="Constantia"/>
              </a:rPr>
              <a:t>годам</a:t>
            </a:r>
            <a:r>
              <a:rPr sz="2200" b="1" spc="-10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onstantia"/>
                <a:cs typeface="Constantia"/>
              </a:rPr>
              <a:t>тюремного</a:t>
            </a:r>
            <a:r>
              <a:rPr sz="2200" b="1" spc="-9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onstantia"/>
                <a:cs typeface="Constantia"/>
              </a:rPr>
              <a:t>заключения:</a:t>
            </a:r>
            <a:r>
              <a:rPr sz="2200" b="1" spc="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Constantia"/>
                <a:cs typeface="Constantia"/>
              </a:rPr>
              <a:t>Карла</a:t>
            </a:r>
            <a:r>
              <a:rPr sz="2200" spc="-1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onstantia"/>
                <a:cs typeface="Constantia"/>
              </a:rPr>
              <a:t>Дёница</a:t>
            </a:r>
            <a:endParaRPr sz="2200">
              <a:latin typeface="Constantia"/>
              <a:cs typeface="Constanti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7075" y="524255"/>
            <a:ext cx="2932430" cy="803275"/>
            <a:chOff x="227075" y="524255"/>
            <a:chExt cx="2932430" cy="8032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2896" y="819530"/>
              <a:ext cx="2258949" cy="4942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075" y="524255"/>
              <a:ext cx="2932176" cy="8031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7075" y="524255"/>
            <a:ext cx="2836545" cy="803275"/>
            <a:chOff x="227075" y="524255"/>
            <a:chExt cx="2836545" cy="8032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5767" y="813053"/>
              <a:ext cx="2162479" cy="3813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075" y="524255"/>
              <a:ext cx="2836164" cy="80314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46303" y="1732610"/>
            <a:ext cx="7750175" cy="331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Constantia"/>
                <a:cs typeface="Constantia"/>
              </a:rPr>
              <a:t>Нюрнбергская идея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ответственности 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за </a:t>
            </a:r>
            <a:r>
              <a:rPr sz="2400" spc="-10" dirty="0">
                <a:solidFill>
                  <a:srgbClr val="FFFFFF"/>
                </a:solidFill>
                <a:latin typeface="Constantia"/>
                <a:cs typeface="Constantia"/>
              </a:rPr>
              <a:t>агрессию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Constantia"/>
                <a:cs typeface="Constantia"/>
              </a:rPr>
              <a:t>глубоко</a:t>
            </a:r>
            <a:r>
              <a:rPr sz="2400" spc="-1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проникла</a:t>
            </a:r>
            <a:r>
              <a:rPr sz="2400" spc="-9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в</a:t>
            </a:r>
            <a:r>
              <a:rPr sz="24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onstantia"/>
                <a:cs typeface="Constantia"/>
              </a:rPr>
              <a:t>сознание</a:t>
            </a:r>
            <a:r>
              <a:rPr sz="2400" spc="-10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миллионов</a:t>
            </a:r>
            <a:r>
              <a:rPr sz="24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Constantia"/>
                <a:cs typeface="Constantia"/>
              </a:rPr>
              <a:t>людей</a:t>
            </a:r>
            <a:r>
              <a:rPr sz="24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и</a:t>
            </a:r>
            <a:r>
              <a:rPr sz="2400" spc="-9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onstantia"/>
                <a:cs typeface="Constantia"/>
              </a:rPr>
              <a:t>стала </a:t>
            </a:r>
            <a:r>
              <a:rPr sz="2400" spc="-58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огро</a:t>
            </a:r>
            <a:r>
              <a:rPr sz="2400" spc="-10" dirty="0">
                <a:solidFill>
                  <a:srgbClr val="FFFFFF"/>
                </a:solidFill>
                <a:latin typeface="Constantia"/>
                <a:cs typeface="Constantia"/>
              </a:rPr>
              <a:t>м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но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й</a:t>
            </a:r>
            <a:r>
              <a:rPr sz="2400" spc="-9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си</a:t>
            </a:r>
            <a:r>
              <a:rPr sz="2400" spc="-15" dirty="0">
                <a:solidFill>
                  <a:srgbClr val="FFFFFF"/>
                </a:solidFill>
                <a:latin typeface="Constantia"/>
                <a:cs typeface="Constantia"/>
              </a:rPr>
              <a:t>л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2400" spc="-10" dirty="0">
                <a:solidFill>
                  <a:srgbClr val="FFFFFF"/>
                </a:solidFill>
                <a:latin typeface="Constantia"/>
                <a:cs typeface="Constantia"/>
              </a:rPr>
              <a:t>й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.</a:t>
            </a:r>
            <a:r>
              <a:rPr sz="2400" spc="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Constantia"/>
                <a:cs typeface="Constantia"/>
              </a:rPr>
              <a:t>П</a:t>
            </a:r>
            <a:r>
              <a:rPr sz="2400" spc="-3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э</a:t>
            </a:r>
            <a:r>
              <a:rPr sz="2400" spc="-25" dirty="0">
                <a:solidFill>
                  <a:srgbClr val="FFFFFF"/>
                </a:solidFill>
                <a:latin typeface="Constantia"/>
                <a:cs typeface="Constantia"/>
              </a:rPr>
              <a:t>т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ому</a:t>
            </a:r>
            <a:r>
              <a:rPr sz="2400" spc="-9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м</a:t>
            </a:r>
            <a:r>
              <a:rPr sz="2400" spc="-55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жн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2400" spc="-9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Constantia"/>
                <a:cs typeface="Constantia"/>
              </a:rPr>
              <a:t>г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овор</a:t>
            </a:r>
            <a:r>
              <a:rPr sz="2400" spc="-10" dirty="0">
                <a:solidFill>
                  <a:srgbClr val="FFFFFF"/>
                </a:solidFill>
                <a:latin typeface="Constantia"/>
                <a:cs typeface="Constantia"/>
              </a:rPr>
              <a:t>и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т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ь</a:t>
            </a:r>
            <a:r>
              <a:rPr sz="2400" spc="-8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н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е</a:t>
            </a:r>
            <a:r>
              <a:rPr sz="2400" spc="-1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Constantia"/>
                <a:cs typeface="Constantia"/>
              </a:rPr>
              <a:t>т</a:t>
            </a:r>
            <a:r>
              <a:rPr sz="2400" spc="-11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ль</a:t>
            </a:r>
            <a:r>
              <a:rPr sz="2400" spc="-65" dirty="0">
                <a:solidFill>
                  <a:srgbClr val="FFFFFF"/>
                </a:solidFill>
                <a:latin typeface="Constantia"/>
                <a:cs typeface="Constantia"/>
              </a:rPr>
              <a:t>к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о</a:t>
            </a:r>
            <a:r>
              <a:rPr sz="2400" spc="-114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о  </a:t>
            </a:r>
            <a:r>
              <a:rPr sz="2400" spc="-20" dirty="0">
                <a:solidFill>
                  <a:srgbClr val="FFFFFF"/>
                </a:solidFill>
                <a:latin typeface="Constantia"/>
                <a:cs typeface="Constantia"/>
              </a:rPr>
              <a:t>политической</a:t>
            </a:r>
            <a:r>
              <a:rPr sz="24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и</a:t>
            </a:r>
            <a:r>
              <a:rPr sz="24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onstantia"/>
                <a:cs typeface="Constantia"/>
              </a:rPr>
              <a:t>юридической</a:t>
            </a:r>
            <a:r>
              <a:rPr sz="2400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Constantia"/>
                <a:cs typeface="Constantia"/>
              </a:rPr>
              <a:t>роли </a:t>
            </a:r>
            <a:r>
              <a:rPr sz="2400" spc="-15" dirty="0">
                <a:solidFill>
                  <a:srgbClr val="FFFFFF"/>
                </a:solidFill>
                <a:latin typeface="Constantia"/>
                <a:cs typeface="Constantia"/>
              </a:rPr>
              <a:t>Нюрнбергского</a:t>
            </a:r>
            <a:endParaRPr sz="2400">
              <a:latin typeface="Constantia"/>
              <a:cs typeface="Constantia"/>
            </a:endParaRPr>
          </a:p>
          <a:p>
            <a:pPr marL="12700" marR="340360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solidFill>
                  <a:srgbClr val="FFFFFF"/>
                </a:solidFill>
                <a:latin typeface="Constantia"/>
                <a:cs typeface="Constantia"/>
              </a:rPr>
              <a:t>процесса,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но 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и о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нравственном </a:t>
            </a:r>
            <a:r>
              <a:rPr sz="2400" spc="-20" dirty="0">
                <a:solidFill>
                  <a:srgbClr val="FFFFFF"/>
                </a:solidFill>
                <a:latin typeface="Constantia"/>
                <a:cs typeface="Constantia"/>
              </a:rPr>
              <a:t>его </a:t>
            </a:r>
            <a:r>
              <a:rPr sz="2400" spc="-15" dirty="0">
                <a:solidFill>
                  <a:srgbClr val="FFFFFF"/>
                </a:solidFill>
                <a:latin typeface="Constantia"/>
                <a:cs typeface="Constantia"/>
              </a:rPr>
              <a:t>значении. </a:t>
            </a:r>
            <a:r>
              <a:rPr sz="2400" spc="-10" dirty="0">
                <a:solidFill>
                  <a:srgbClr val="FFFFFF"/>
                </a:solidFill>
                <a:latin typeface="Constantia"/>
                <a:cs typeface="Constantia"/>
              </a:rPr>
              <a:t> Нюрнбергский</a:t>
            </a:r>
            <a:r>
              <a:rPr sz="2400" spc="-9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onstantia"/>
                <a:cs typeface="Constantia"/>
              </a:rPr>
              <a:t>процесс</a:t>
            </a:r>
            <a:r>
              <a:rPr sz="2400" spc="-9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называют</a:t>
            </a:r>
            <a:r>
              <a:rPr sz="24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Constantia"/>
                <a:cs typeface="Constantia"/>
              </a:rPr>
              <a:t>Судом</a:t>
            </a:r>
            <a:r>
              <a:rPr sz="2400" spc="-7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истории,</a:t>
            </a:r>
            <a:r>
              <a:rPr sz="24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он </a:t>
            </a:r>
            <a:r>
              <a:rPr sz="2400" spc="-59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внес</a:t>
            </a:r>
            <a:r>
              <a:rPr sz="2400" spc="-1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onstantia"/>
                <a:cs typeface="Constantia"/>
              </a:rPr>
              <a:t>значительный</a:t>
            </a:r>
            <a:r>
              <a:rPr sz="24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вклад</a:t>
            </a:r>
            <a:r>
              <a:rPr sz="2400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в</a:t>
            </a:r>
            <a:r>
              <a:rPr sz="2400" spc="-4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моральный</a:t>
            </a:r>
            <a:r>
              <a:rPr sz="2400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разгром</a:t>
            </a:r>
            <a:endParaRPr sz="2400">
              <a:latin typeface="Constantia"/>
              <a:cs typeface="Constantia"/>
            </a:endParaRPr>
          </a:p>
          <a:p>
            <a:pPr marL="12700" marR="258445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фашизма. </a:t>
            </a:r>
            <a:r>
              <a:rPr sz="2400" spc="-10" dirty="0">
                <a:solidFill>
                  <a:srgbClr val="FFFFFF"/>
                </a:solidFill>
                <a:latin typeface="Constantia"/>
                <a:cs typeface="Constantia"/>
              </a:rPr>
              <a:t>Нюрнбергский </a:t>
            </a:r>
            <a:r>
              <a:rPr sz="2400" spc="-15" dirty="0">
                <a:solidFill>
                  <a:srgbClr val="FFFFFF"/>
                </a:solidFill>
                <a:latin typeface="Constantia"/>
                <a:cs typeface="Constantia"/>
              </a:rPr>
              <a:t>процесс 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- дань памяти и </a:t>
            </a:r>
            <a:r>
              <a:rPr sz="2400" spc="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onstantia"/>
                <a:cs typeface="Constantia"/>
              </a:rPr>
              <a:t>благодарности</a:t>
            </a:r>
            <a:r>
              <a:rPr sz="2400" spc="-8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onstantia"/>
                <a:cs typeface="Constantia"/>
              </a:rPr>
              <a:t>потомков</a:t>
            </a:r>
            <a:r>
              <a:rPr sz="2400" spc="-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dirty="0">
                <a:solidFill>
                  <a:srgbClr val="FFFFFF"/>
                </a:solidFill>
                <a:latin typeface="Constantia"/>
                <a:cs typeface="Constantia"/>
              </a:rPr>
              <a:t>за</a:t>
            </a:r>
            <a:r>
              <a:rPr sz="2400" spc="-10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мирное</a:t>
            </a:r>
            <a:r>
              <a:rPr sz="2400" spc="-9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небо</a:t>
            </a:r>
            <a:r>
              <a:rPr sz="2400" spc="-114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onstantia"/>
                <a:cs typeface="Constantia"/>
              </a:rPr>
              <a:t>над</a:t>
            </a:r>
            <a:r>
              <a:rPr sz="24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Constantia"/>
                <a:cs typeface="Constantia"/>
              </a:rPr>
              <a:t>головой.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s://present5.com/presentation/163315945_302419876/image-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5344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1600" y="228600"/>
            <a:ext cx="6705600" cy="271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90"/>
              </a:lnSpc>
              <a:spcAft>
                <a:spcPts val="1075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ТОКИЙСКИЙ И ХАБАРОВСКИЙ ПРОЦЕССЫ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200" y="835983"/>
            <a:ext cx="8763000" cy="657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ts val="1505"/>
              </a:spcBef>
              <a:spcAft>
                <a:spcPts val="1505"/>
              </a:spcAft>
            </a:pPr>
            <a:r>
              <a:rPr lang="ru-RU" dirty="0" smtClean="0">
                <a:solidFill>
                  <a:schemeClr val="bg1"/>
                </a:solidFill>
                <a:effectLst/>
              </a:rPr>
              <a:t>Вслед за Нюрнбергским процессом был проведен Токийский процесс – судебный процесс над главными японскими военными преступниками, происходивший в Токио в Международном военном трибунале для Дальнего Востока. Требование суда над японскими военными преступниками было сформулировано в Потсдамской декларации от 26 июля 1945 г. В Акте о капитуляции Японии от 2 сентября 1945 г. было дано обязательство «честно выполнять условия Потсдамской декларации», включая наказание военных преступников.3 мая 1946 года в столице Японии Токио начал работу Международный военный трибунал для Дальнего Востока. 12 ноября 1948 года Токийский трибунал вынес приговоры 25 японским военным преступникам. К смертной казни через повешение были приговорены семь человек: бывший премьер-министр и министр армии генерал </a:t>
            </a:r>
            <a:r>
              <a:rPr lang="ru-RU" dirty="0" err="1" smtClean="0">
                <a:solidFill>
                  <a:schemeClr val="bg1"/>
                </a:solidFill>
                <a:effectLst/>
              </a:rPr>
              <a:t>Хидэки</a:t>
            </a:r>
            <a:r>
              <a:rPr lang="ru-RU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</a:rPr>
              <a:t>Тодзио</a:t>
            </a:r>
            <a:r>
              <a:rPr lang="ru-RU" dirty="0" smtClean="0">
                <a:solidFill>
                  <a:schemeClr val="bg1"/>
                </a:solidFill>
                <a:effectLst/>
              </a:rPr>
              <a:t>, бывший министр армии генерал </a:t>
            </a:r>
            <a:r>
              <a:rPr lang="ru-RU" dirty="0" err="1" smtClean="0">
                <a:solidFill>
                  <a:schemeClr val="bg1"/>
                </a:solidFill>
                <a:effectLst/>
              </a:rPr>
              <a:t>Сэйсиро</a:t>
            </a:r>
            <a:r>
              <a:rPr lang="ru-RU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</a:rPr>
              <a:t>Итагаки</a:t>
            </a:r>
            <a:r>
              <a:rPr lang="ru-RU" dirty="0" smtClean="0">
                <a:solidFill>
                  <a:schemeClr val="bg1"/>
                </a:solidFill>
                <a:effectLst/>
              </a:rPr>
              <a:t>, бывший премьер-министр и министр иностранных дел Коки </a:t>
            </a:r>
            <a:r>
              <a:rPr lang="ru-RU" dirty="0" err="1" smtClean="0">
                <a:solidFill>
                  <a:schemeClr val="bg1"/>
                </a:solidFill>
                <a:effectLst/>
              </a:rPr>
              <a:t>Хирота</a:t>
            </a:r>
            <a:r>
              <a:rPr lang="ru-RU" dirty="0" smtClean="0">
                <a:solidFill>
                  <a:schemeClr val="bg1"/>
                </a:solidFill>
                <a:effectLst/>
              </a:rPr>
              <a:t>, генералы </a:t>
            </a:r>
            <a:r>
              <a:rPr lang="ru-RU" dirty="0" err="1" smtClean="0">
                <a:solidFill>
                  <a:schemeClr val="bg1"/>
                </a:solidFill>
                <a:effectLst/>
              </a:rPr>
              <a:t>Иванэ</a:t>
            </a:r>
            <a:r>
              <a:rPr lang="ru-RU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</a:rPr>
              <a:t>Мацуи</a:t>
            </a:r>
            <a:r>
              <a:rPr lang="ru-RU" dirty="0" smtClean="0">
                <a:solidFill>
                  <a:schemeClr val="bg1"/>
                </a:solidFill>
                <a:effectLst/>
              </a:rPr>
              <a:t>, </a:t>
            </a:r>
            <a:r>
              <a:rPr lang="ru-RU" dirty="0" err="1" smtClean="0">
                <a:solidFill>
                  <a:schemeClr val="bg1"/>
                </a:solidFill>
                <a:effectLst/>
              </a:rPr>
              <a:t>Кэндзи</a:t>
            </a:r>
            <a:r>
              <a:rPr lang="ru-RU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</a:rPr>
              <a:t>Доихара</a:t>
            </a:r>
            <a:r>
              <a:rPr lang="ru-RU" dirty="0" smtClean="0">
                <a:solidFill>
                  <a:schemeClr val="bg1"/>
                </a:solidFill>
                <a:effectLst/>
              </a:rPr>
              <a:t>, </a:t>
            </a:r>
            <a:r>
              <a:rPr lang="ru-RU" dirty="0" err="1" smtClean="0">
                <a:solidFill>
                  <a:schemeClr val="bg1"/>
                </a:solidFill>
                <a:effectLst/>
              </a:rPr>
              <a:t>Хэйтаро</a:t>
            </a:r>
            <a:r>
              <a:rPr lang="ru-RU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</a:rPr>
              <a:t>Кимура</a:t>
            </a:r>
            <a:r>
              <a:rPr lang="ru-RU" dirty="0" smtClean="0">
                <a:solidFill>
                  <a:schemeClr val="bg1"/>
                </a:solidFill>
                <a:effectLst/>
              </a:rPr>
              <a:t> и </a:t>
            </a:r>
            <a:r>
              <a:rPr lang="ru-RU" dirty="0" err="1" smtClean="0">
                <a:solidFill>
                  <a:schemeClr val="bg1"/>
                </a:solidFill>
                <a:effectLst/>
              </a:rPr>
              <a:t>Акира</a:t>
            </a:r>
            <a:r>
              <a:rPr lang="ru-RU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</a:rPr>
              <a:t>Муто</a:t>
            </a:r>
            <a:r>
              <a:rPr lang="ru-RU" dirty="0" smtClean="0">
                <a:solidFill>
                  <a:schemeClr val="bg1"/>
                </a:solidFill>
                <a:effectLst/>
              </a:rPr>
              <a:t>. 	Еще 16 подсудимых приговорены к пожизненному заключению. Бывший министр иностранных дел </a:t>
            </a:r>
            <a:r>
              <a:rPr lang="ru-RU" dirty="0" err="1" smtClean="0">
                <a:solidFill>
                  <a:schemeClr val="bg1"/>
                </a:solidFill>
                <a:effectLst/>
              </a:rPr>
              <a:t>Сигэнори</a:t>
            </a:r>
            <a:r>
              <a:rPr lang="ru-RU" dirty="0" smtClean="0">
                <a:solidFill>
                  <a:schemeClr val="bg1"/>
                </a:solidFill>
                <a:effectLst/>
              </a:rPr>
              <a:t> Того получил срок в 20 лет, бывший министр иностранных дел и посол Японии в СССР </a:t>
            </a:r>
            <a:r>
              <a:rPr lang="ru-RU" dirty="0" err="1" smtClean="0">
                <a:solidFill>
                  <a:schemeClr val="bg1"/>
                </a:solidFill>
                <a:effectLst/>
              </a:rPr>
              <a:t>Мамору</a:t>
            </a:r>
            <a:r>
              <a:rPr lang="ru-RU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</a:rPr>
              <a:t>Сигэмицу</a:t>
            </a:r>
            <a:r>
              <a:rPr lang="ru-RU" dirty="0" smtClean="0">
                <a:solidFill>
                  <a:schemeClr val="bg1"/>
                </a:solidFill>
                <a:effectLst/>
              </a:rPr>
              <a:t> — семь лет лишения </a:t>
            </a:r>
            <a:r>
              <a:rPr lang="ru-RU" dirty="0" err="1" smtClean="0">
                <a:solidFill>
                  <a:schemeClr val="bg1"/>
                </a:solidFill>
                <a:effectLst/>
              </a:rPr>
              <a:t>свободы.</a:t>
            </a:r>
            <a:r>
              <a:rPr lang="ru-RU" dirty="0" err="1" smtClean="0">
                <a:solidFill>
                  <a:schemeClr val="bg1"/>
                </a:solidFill>
              </a:rPr>
              <a:t>Ни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один из обвиняемых по итогам трибунала не был оправдан, но в отношении троих человек судебные действия были прекращены. Идеолог японского милитаризма философ </a:t>
            </a:r>
            <a:r>
              <a:rPr lang="ru-RU" dirty="0" err="1">
                <a:solidFill>
                  <a:schemeClr val="bg1"/>
                </a:solidFill>
              </a:rPr>
              <a:t>Сюмэй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Окава</a:t>
            </a:r>
            <a:r>
              <a:rPr lang="ru-RU" dirty="0">
                <a:solidFill>
                  <a:schemeClr val="bg1"/>
                </a:solidFill>
              </a:rPr>
              <a:t> признан невменяемым в связи с психическим заболеванием, а бывший министр иностранных дел </a:t>
            </a:r>
            <a:r>
              <a:rPr lang="ru-RU" dirty="0" err="1">
                <a:solidFill>
                  <a:schemeClr val="bg1"/>
                </a:solidFill>
              </a:rPr>
              <a:t>Ёсукэ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Мацока</a:t>
            </a:r>
            <a:r>
              <a:rPr lang="ru-RU" dirty="0">
                <a:solidFill>
                  <a:schemeClr val="bg1"/>
                </a:solidFill>
              </a:rPr>
              <a:t> и бывший генерального штаба Императорского флота Японии маршал флота Осами Нагано умерли во время суда.</a:t>
            </a:r>
          </a:p>
          <a:p>
            <a:pPr algn="just" fontAlgn="base">
              <a:spcBef>
                <a:spcPts val="1505"/>
              </a:spcBef>
              <a:spcAft>
                <a:spcPts val="1505"/>
              </a:spcAft>
            </a:pPr>
            <a:endParaRPr lang="ru-RU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63337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тряд 731 общественное достояни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610599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6200" y="4724400"/>
            <a:ext cx="883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ts val="1505"/>
              </a:spcBef>
              <a:spcAft>
                <a:spcPts val="1505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</a:rPr>
              <a:t>Токийский трибунал, проходивший в 1946-1948 годах, осудил преступления японских военных против мира, но, в отличие от Нюрнбергского трибунала, скрыл преступления японских военных против человечества, дав тем самым возможность укрыться целому ряду разработчиков бактериологического оружия во главе с </a:t>
            </a:r>
            <a:r>
              <a:rPr lang="ru-RU" dirty="0" err="1" smtClean="0">
                <a:effectLst/>
                <a:latin typeface="Times New Roman" panose="02020603050405020304" pitchFamily="18" charset="0"/>
              </a:rPr>
              <a:t>Исии</a:t>
            </a:r>
            <a:r>
              <a:rPr lang="ru-RU" dirty="0" smtClean="0">
                <a:effectLst/>
                <a:latin typeface="Times New Roman" panose="02020603050405020304" pitchFamily="18" charset="0"/>
              </a:rPr>
              <a:t>. Впоследствии </a:t>
            </a:r>
            <a:r>
              <a:rPr lang="ru-RU" dirty="0" err="1" smtClean="0">
                <a:effectLst/>
                <a:latin typeface="Times New Roman" panose="02020603050405020304" pitchFamily="18" charset="0"/>
              </a:rPr>
              <a:t>Исии</a:t>
            </a:r>
            <a:r>
              <a:rPr lang="ru-RU" dirty="0" smtClean="0">
                <a:effectLst/>
                <a:latin typeface="Times New Roman" panose="02020603050405020304" pitchFamily="18" charset="0"/>
              </a:rPr>
              <a:t> работал как в Японии, так и в США. Умер в 1959 году в Японии.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850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200" y="1295400"/>
            <a:ext cx="8534400" cy="4206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"В течение десятилетий казалось, что итоги Второй мировой войны являются незыблемым постулатом. Однако реальность такова, что для их утверждения опять, как в 40-х годах прошлого века, требуются судебные решения. Поэтому работа прокуроров и следователей является логическим продолжением приговоров Нюрнбергского, Токийского трибуналов, решений Хабаровского, Смоленского, Брянского, Минского и других региональных судебных процессов. Прокуроры Донецкой и Луганской народных республик, Запорожской и Херсонской областей приступили к изучению и сбору архивных документов, подтверждающих факты геноцида народов СССР на этих территориях, создана межведомственная рабочая группа.</a:t>
            </a:r>
            <a:endParaRPr lang="ru-RU" dirty="0" smtClean="0">
              <a:solidFill>
                <a:schemeClr val="bg1"/>
              </a:solidFill>
              <a:effectLst/>
            </a:endParaRPr>
          </a:p>
          <a:p>
            <a:pPr indent="450215"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Сохранение исторической правды о событиях тех лет "особенно актуально в условиях, когда мир вновь столкнулся с нацистской идеологией, возродившейся на 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Украине,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в странах Прибалтики и Западной Европы".</a:t>
            </a:r>
            <a:endParaRPr lang="ru-RU" dirty="0" smtClean="0">
              <a:solidFill>
                <a:schemeClr val="bg1"/>
              </a:solidFill>
              <a:effectLst/>
            </a:endParaRPr>
          </a:p>
          <a:p>
            <a:pPr indent="449580" algn="just">
              <a:lnSpc>
                <a:spcPts val="1505"/>
              </a:lnSpc>
              <a:spcAft>
                <a:spcPts val="100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ts val="1505"/>
              </a:lnSpc>
              <a:spcAft>
                <a:spcPts val="100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Генеральный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прокурор Российской Федерации Краснов И.В.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28908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иро Исии — командир отряда 73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7772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14400" y="5715000"/>
            <a:ext cx="4572000" cy="23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125"/>
              </a:lnSpc>
              <a:spcAft>
                <a:spcPts val="0"/>
              </a:spcAft>
            </a:pPr>
            <a:r>
              <a:rPr lang="ru-RU" sz="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Сиро </a:t>
            </a:r>
            <a:r>
              <a:rPr lang="ru-RU" sz="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Исии</a:t>
            </a:r>
            <a:r>
              <a:rPr lang="ru-RU" sz="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— командир отряда 731.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65734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304800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ts val="1505"/>
              </a:spcBef>
              <a:spcAft>
                <a:spcPts val="1505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Хабаровский процесс 1949 года вскрыл неизвестные факты преступлений, совершённые японскими военными преступниками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.</a:t>
            </a:r>
            <a:endParaRPr lang="ru-RU" sz="2000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951131"/>
            <a:ext cx="8763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ts val="1505"/>
              </a:spcBef>
              <a:spcAft>
                <a:spcPts val="1505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</a:p>
          <a:p>
            <a:pPr algn="just" fontAlgn="base">
              <a:spcBef>
                <a:spcPts val="1505"/>
              </a:spcBef>
              <a:spcAft>
                <a:spcPts val="1505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Готовясь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к войне против Союза и других государств, японские правящие круги и национальные спецслужбы возлагали большие надежды на применение в боевых условиях бактериологического оружия. Оно рассматривалось японскими милитаристами как средство, способное сыграть чуть ли не решающую роль в борьбе с войсками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противника.</a:t>
            </a:r>
            <a:endParaRPr lang="ru-RU" sz="2000" dirty="0">
              <a:solidFill>
                <a:schemeClr val="bg1"/>
              </a:solidFill>
            </a:endParaRPr>
          </a:p>
          <a:p>
            <a:pPr algn="just" fontAlgn="base">
              <a:spcBef>
                <a:spcPts val="1505"/>
              </a:spcBef>
              <a:spcAft>
                <a:spcPts val="1505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	В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отрядах 731 и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100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велись опыты по заражению людей бактериями чумы, сибирской язвы, холеры, тифа и другими микробами. Большинство заражённых умирали в страшных муках. Те, кто выздоравливал, подвергались повторным опытам и, в конце концов, тоже умерщвлялись. У живых людей вырезали внутренние органы, чтобы посмотреть, как инфекция распространяется по организму. Японские военные проводили и другие бесчеловечные эксперименты над людьми, неизбежно приводившие к их смерти.</a:t>
            </a:r>
            <a:endParaRPr lang="ru-RU" sz="20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02177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228600"/>
            <a:ext cx="8839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ts val="1505"/>
              </a:spcBef>
              <a:spcAft>
                <a:spcPts val="1505"/>
              </a:spcAft>
            </a:pPr>
            <a:r>
              <a:rPr lang="ru-RU" sz="1600" dirty="0">
                <a:latin typeface="Times New Roman" panose="02020603050405020304" pitchFamily="18" charset="0"/>
              </a:rPr>
              <a:t>Список обвиняемых состоял из 12 личностей, а именно: 1. </a:t>
            </a:r>
            <a:r>
              <a:rPr lang="ru-RU" sz="1600" dirty="0" err="1">
                <a:latin typeface="Times New Roman" panose="02020603050405020304" pitchFamily="18" charset="0"/>
              </a:rPr>
              <a:t>Ямада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Отодзо</a:t>
            </a:r>
            <a:r>
              <a:rPr lang="ru-RU" sz="1600" dirty="0">
                <a:latin typeface="Times New Roman" panose="02020603050405020304" pitchFamily="18" charset="0"/>
              </a:rPr>
              <a:t>; 2. </a:t>
            </a:r>
            <a:r>
              <a:rPr lang="ru-RU" sz="1600" dirty="0" err="1">
                <a:latin typeface="Times New Roman" panose="02020603050405020304" pitchFamily="18" charset="0"/>
              </a:rPr>
              <a:t>Рюдзи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Кадзицука</a:t>
            </a:r>
            <a:r>
              <a:rPr lang="ru-RU" sz="1600" dirty="0">
                <a:latin typeface="Times New Roman" panose="02020603050405020304" pitchFamily="18" charset="0"/>
              </a:rPr>
              <a:t>; 3. </a:t>
            </a:r>
            <a:r>
              <a:rPr lang="ru-RU" sz="1600" dirty="0" err="1">
                <a:latin typeface="Times New Roman" panose="02020603050405020304" pitchFamily="18" charset="0"/>
              </a:rPr>
              <a:t>Кавасима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Киёси</a:t>
            </a:r>
            <a:r>
              <a:rPr lang="ru-RU" sz="1600" dirty="0">
                <a:latin typeface="Times New Roman" panose="02020603050405020304" pitchFamily="18" charset="0"/>
              </a:rPr>
              <a:t>; 4. </a:t>
            </a:r>
            <a:r>
              <a:rPr lang="ru-RU" sz="1600" dirty="0" err="1">
                <a:latin typeface="Times New Roman" panose="02020603050405020304" pitchFamily="18" charset="0"/>
              </a:rPr>
              <a:t>Ниси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Тосихидэ</a:t>
            </a:r>
            <a:r>
              <a:rPr lang="ru-RU" sz="1600" dirty="0">
                <a:latin typeface="Times New Roman" panose="02020603050405020304" pitchFamily="18" charset="0"/>
              </a:rPr>
              <a:t>; 5. </a:t>
            </a:r>
            <a:r>
              <a:rPr lang="ru-RU" sz="1600" dirty="0" err="1">
                <a:latin typeface="Times New Roman" panose="02020603050405020304" pitchFamily="18" charset="0"/>
              </a:rPr>
              <a:t>Карасава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Томио</a:t>
            </a:r>
            <a:r>
              <a:rPr lang="ru-RU" sz="1600" dirty="0">
                <a:latin typeface="Times New Roman" panose="02020603050405020304" pitchFamily="18" charset="0"/>
              </a:rPr>
              <a:t>; 6. </a:t>
            </a:r>
            <a:r>
              <a:rPr lang="ru-RU" sz="1600" dirty="0" err="1">
                <a:latin typeface="Times New Roman" panose="02020603050405020304" pitchFamily="18" charset="0"/>
              </a:rPr>
              <a:t>Оноуэ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Масао</a:t>
            </a:r>
            <a:r>
              <a:rPr lang="ru-RU" sz="1600" dirty="0">
                <a:latin typeface="Times New Roman" panose="02020603050405020304" pitchFamily="18" charset="0"/>
              </a:rPr>
              <a:t>; 7. </a:t>
            </a:r>
            <a:r>
              <a:rPr lang="ru-RU" sz="1600" dirty="0" err="1">
                <a:latin typeface="Times New Roman" panose="02020603050405020304" pitchFamily="18" charset="0"/>
              </a:rPr>
              <a:t>Сато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Сюндзи</a:t>
            </a:r>
            <a:r>
              <a:rPr lang="ru-RU" sz="1600" dirty="0">
                <a:latin typeface="Times New Roman" panose="02020603050405020304" pitchFamily="18" charset="0"/>
              </a:rPr>
              <a:t>; 8. </a:t>
            </a:r>
            <a:r>
              <a:rPr lang="ru-RU" sz="1600" dirty="0" err="1">
                <a:latin typeface="Times New Roman" panose="02020603050405020304" pitchFamily="18" charset="0"/>
              </a:rPr>
              <a:t>Такахаси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Такаацу</a:t>
            </a:r>
            <a:r>
              <a:rPr lang="ru-RU" sz="1600" dirty="0">
                <a:latin typeface="Times New Roman" panose="02020603050405020304" pitchFamily="18" charset="0"/>
              </a:rPr>
              <a:t>; 9. </a:t>
            </a:r>
            <a:r>
              <a:rPr lang="ru-RU" sz="1600" dirty="0" err="1">
                <a:latin typeface="Times New Roman" panose="02020603050405020304" pitchFamily="18" charset="0"/>
              </a:rPr>
              <a:t>Хирадзакура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Дзэнсаку</a:t>
            </a:r>
            <a:r>
              <a:rPr lang="ru-RU" sz="1600" dirty="0">
                <a:latin typeface="Times New Roman" panose="02020603050405020304" pitchFamily="18" charset="0"/>
              </a:rPr>
              <a:t>; 10. </a:t>
            </a:r>
            <a:r>
              <a:rPr lang="ru-RU" sz="1600" dirty="0" err="1">
                <a:latin typeface="Times New Roman" panose="02020603050405020304" pitchFamily="18" charset="0"/>
              </a:rPr>
              <a:t>Митомо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Кадзуо</a:t>
            </a:r>
            <a:r>
              <a:rPr lang="ru-RU" sz="1600" dirty="0">
                <a:latin typeface="Times New Roman" panose="02020603050405020304" pitchFamily="18" charset="0"/>
              </a:rPr>
              <a:t>; 11. </a:t>
            </a:r>
            <a:r>
              <a:rPr lang="ru-RU" sz="1600" dirty="0" err="1">
                <a:latin typeface="Times New Roman" panose="02020603050405020304" pitchFamily="18" charset="0"/>
              </a:rPr>
              <a:t>Кикути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</a:rPr>
              <a:t>Норимицу</a:t>
            </a:r>
            <a:r>
              <a:rPr lang="ru-RU" sz="1600" dirty="0">
                <a:latin typeface="Times New Roman" panose="02020603050405020304" pitchFamily="18" charset="0"/>
              </a:rPr>
              <a:t>; 12. </a:t>
            </a:r>
            <a:r>
              <a:rPr lang="ru-RU" sz="1600" dirty="0" err="1">
                <a:latin typeface="Times New Roman" panose="02020603050405020304" pitchFamily="18" charset="0"/>
              </a:rPr>
              <a:t>Курусима</a:t>
            </a:r>
            <a:r>
              <a:rPr lang="ru-RU" sz="1600" dirty="0">
                <a:latin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</a:rPr>
              <a:t>Юдзи.Трибунал</a:t>
            </a:r>
            <a:r>
              <a:rPr lang="ru-RU" sz="1600" dirty="0" smtClean="0">
                <a:latin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</a:rPr>
              <a:t>в Хабаровске установил степень виновности каждого обвиняемого. Все 12 подсудимых признали себя виновными. Они были приговорены к лишению свободы на различные сроки, вплоть до 25 лет лагерей (такой в то время была высшая мера наказания в СССР).</a:t>
            </a:r>
            <a:endParaRPr lang="ru-RU" sz="1600" dirty="0">
              <a:effectLst/>
            </a:endParaRPr>
          </a:p>
        </p:txBody>
      </p:sp>
      <p:pic>
        <p:nvPicPr>
          <p:cNvPr id="3" name="Рисунок 2" descr="https://storage.pravo.ru/image/82/41492.png?v=156768238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058898"/>
            <a:ext cx="5940425" cy="3690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010642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7400" y="228600"/>
            <a:ext cx="4572000" cy="13320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ru-RU" sz="2400" b="1" kern="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ОКОНЧАНИЕ ВТОРОЙ МИРОВОЙ ВОЙНЫ НА ДАЛЬНЕМ ВОСТОКЕ</a:t>
            </a:r>
            <a:endParaRPr lang="ru-RU" sz="2400" b="1" kern="0" dirty="0">
              <a:solidFill>
                <a:srgbClr val="365F9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s://avatars.dzeninfra.ru/get-zen_doc/3845269/pub_6096bb25203bf7596dc35129_6096bcb57ffcba2d9efdf513/scale_1200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153400" cy="54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4630354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457200"/>
            <a:ext cx="8534400" cy="25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1500"/>
              </a:spcAft>
            </a:pPr>
            <a:r>
              <a:rPr lang="ru-RU" sz="1600" dirty="0" smtClean="0">
                <a:solidFill>
                  <a:schemeClr val="bg1"/>
                </a:solidFill>
                <a:effectLst/>
              </a:rPr>
              <a:t>	Курильские острова входят в Сахалинскую область, они расположены между полуостровом Камчатка и японским островом Хоккайдо, отделяя Охотское море от Тихого океана. Протяжённость гряды – около 1 200 км. Общая площадь – чуть больше 10 000 км², всего в её составе находится 56 островов.</a:t>
            </a:r>
          </a:p>
          <a:p>
            <a:pPr algn="just">
              <a:spcBef>
                <a:spcPts val="450"/>
              </a:spcBef>
              <a:spcAft>
                <a:spcPts val="1500"/>
              </a:spcAft>
            </a:pPr>
            <a:r>
              <a:rPr lang="ru-RU" sz="1600" dirty="0" smtClean="0">
                <a:solidFill>
                  <a:schemeClr val="bg1"/>
                </a:solidFill>
                <a:effectLst/>
              </a:rPr>
              <a:t>	Принадлежность южных островов, – Итурупа, Кунашира, Шикотана и группы </a:t>
            </a:r>
            <a:r>
              <a:rPr lang="ru-RU" sz="1600" dirty="0" err="1" smtClean="0">
                <a:solidFill>
                  <a:schemeClr val="bg1"/>
                </a:solidFill>
                <a:effectLst/>
              </a:rPr>
              <a:t>Хабомаи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>, оспаривается Японией, которая упорно включает их в состав префектуры Хоккайдо. Ежегодно 7 февраля в Японии проводится «День северных территорий» и публично обсуждается проблема «захваченных СССР Курильских островов». </a:t>
            </a:r>
            <a:r>
              <a:rPr lang="ru-RU" sz="1600" dirty="0" err="1" smtClean="0">
                <a:solidFill>
                  <a:schemeClr val="bg1"/>
                </a:solidFill>
                <a:effectLst/>
              </a:rPr>
              <a:t>Псевдопраздник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> сопровождается ультраправыми митингами и антироссийскими действиями у посольства РФ. </a:t>
            </a:r>
            <a:endParaRPr lang="ru-RU" sz="1600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Рисунок 3" descr="https://topwar.ru/uploads/posts/2018-09/thumbs/1537499497_kuril_islands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82290"/>
            <a:ext cx="5940425" cy="3089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2861900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05800" cy="1267512"/>
          </a:xfrm>
        </p:spPr>
        <p:txBody>
          <a:bodyPr>
            <a:normAutofit/>
          </a:bodyPr>
          <a:lstStyle/>
          <a:p>
            <a:pPr algn="ctr"/>
            <a:r>
              <a:rPr lang="ru-RU" sz="2400" dirty="0" err="1" smtClean="0">
                <a:latin typeface="+mn-lt"/>
              </a:rPr>
              <a:t>Кури́льские</a:t>
            </a:r>
            <a:r>
              <a:rPr lang="ru-RU" sz="2400" dirty="0" smtClean="0">
                <a:latin typeface="+mn-lt"/>
              </a:rPr>
              <a:t> острова́ — цепь островов между полуостровом Камчатка и островом Хоккайдо, чуть выпуклой дугой отделяющая Охотское море от Тихого океана. </a:t>
            </a:r>
            <a:endParaRPr lang="ru-RU" sz="2400" dirty="0">
              <a:latin typeface="+mn-lt"/>
            </a:endParaRPr>
          </a:p>
        </p:txBody>
      </p:sp>
      <p:pic>
        <p:nvPicPr>
          <p:cNvPr id="2050" name="Picture 2" descr="H:\презентации к классным часам\курилы\kurilyostro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8640960" cy="5256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6255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презентации к классным часам\курилы\0be5d8219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05800" cy="121274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+mn-lt"/>
              </a:rPr>
              <a:t>Курильские острова входят в состав Сахалинской области России.</a:t>
            </a:r>
            <a:endParaRPr lang="ru-RU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2" descr="H:\презентации к классным часам\курилы\0be5d8219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9143999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97939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Georgia" pitchFamily="18" charset="0"/>
              </a:rPr>
              <a:t>До прихода русских и японцев острова были населены </a:t>
            </a:r>
            <a:r>
              <a:rPr lang="ru-RU" sz="2800" dirty="0" err="1" smtClean="0">
                <a:latin typeface="Georgia" pitchFamily="18" charset="0"/>
              </a:rPr>
              <a:t>айнами</a:t>
            </a:r>
            <a:r>
              <a:rPr lang="ru-RU" sz="2800" dirty="0" smtClean="0">
                <a:latin typeface="Georgia" pitchFamily="18" charset="0"/>
              </a:rPr>
              <a:t>. На их языке «куру» означало «человек, пришедший ниоткуда», откуда и пошло их второе название «</a:t>
            </a:r>
            <a:r>
              <a:rPr lang="ru-RU" sz="2800" dirty="0" err="1" smtClean="0">
                <a:latin typeface="Georgia" pitchFamily="18" charset="0"/>
              </a:rPr>
              <a:t>курильцы</a:t>
            </a:r>
            <a:r>
              <a:rPr lang="ru-RU" sz="2800" dirty="0" smtClean="0">
                <a:latin typeface="Georgia" pitchFamily="18" charset="0"/>
              </a:rPr>
              <a:t>», а затем и наименование архипелага.</a:t>
            </a:r>
            <a:endParaRPr lang="ru-RU" sz="2800" dirty="0">
              <a:latin typeface="Georgia" pitchFamily="18" charset="0"/>
            </a:endParaRPr>
          </a:p>
        </p:txBody>
      </p:sp>
      <p:pic>
        <p:nvPicPr>
          <p:cNvPr id="5122" name="Picture 2" descr="H:\презентации к классным часам\курилы\9464ef113aa8edfb88724d97e785b4e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76872"/>
            <a:ext cx="8640959" cy="43924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98421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презентации к классным часам\курилы\48334124_800pxShikot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8544744" cy="2286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tx1"/>
                </a:solidFill>
                <a:latin typeface="Georgia" pitchFamily="18" charset="0"/>
              </a:rPr>
              <a:t>В России первое упоминание о Курильских островах относится к 1646 году, когда Н. И. Колобов рассказал о населяющих острова бородатых </a:t>
            </a:r>
            <a:r>
              <a:rPr lang="ru-RU" sz="3100" dirty="0" err="1" smtClean="0">
                <a:solidFill>
                  <a:schemeClr val="tx1"/>
                </a:solidFill>
                <a:latin typeface="Georgia" pitchFamily="18" charset="0"/>
              </a:rPr>
              <a:t>айнах</a:t>
            </a:r>
            <a:r>
              <a:rPr lang="ru-RU" sz="3100" dirty="0" smtClean="0">
                <a:solidFill>
                  <a:schemeClr val="tx1"/>
                </a:solidFill>
                <a:latin typeface="Georgia" pitchFamily="18" charset="0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7351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презентации к классным часам\курилы\8640-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8982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1192" y="1240060"/>
            <a:ext cx="4377690" cy="438578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1476" y="404254"/>
            <a:ext cx="2705766" cy="167161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4302443" algn="l"/>
              </a:tabLst>
            </a:pPr>
            <a:r>
              <a:rPr b="1" spc="-15" dirty="0">
                <a:latin typeface="Times New Roman"/>
                <a:cs typeface="Times New Roman"/>
              </a:rPr>
              <a:t>«ВРАГИ</a:t>
            </a:r>
            <a:r>
              <a:rPr b="1" spc="8" dirty="0">
                <a:latin typeface="Times New Roman"/>
                <a:cs typeface="Times New Roman"/>
              </a:rPr>
              <a:t> </a:t>
            </a:r>
            <a:r>
              <a:rPr b="1" spc="-11" dirty="0">
                <a:latin typeface="Times New Roman"/>
                <a:cs typeface="Times New Roman"/>
              </a:rPr>
              <a:t>СОЖГЛИ</a:t>
            </a:r>
            <a:r>
              <a:rPr b="1" spc="8" dirty="0">
                <a:latin typeface="Times New Roman"/>
                <a:cs typeface="Times New Roman"/>
              </a:rPr>
              <a:t> </a:t>
            </a:r>
            <a:r>
              <a:rPr b="1" spc="49" dirty="0">
                <a:latin typeface="Times New Roman"/>
                <a:cs typeface="Times New Roman"/>
              </a:rPr>
              <a:t>РОДНУЮ</a:t>
            </a:r>
            <a:r>
              <a:rPr b="1" spc="11" dirty="0">
                <a:latin typeface="Times New Roman"/>
                <a:cs typeface="Times New Roman"/>
              </a:rPr>
              <a:t> </a:t>
            </a:r>
            <a:r>
              <a:rPr b="1" spc="-60" dirty="0">
                <a:latin typeface="Times New Roman"/>
                <a:cs typeface="Times New Roman"/>
              </a:rPr>
              <a:t>ХАТУ…»	</a:t>
            </a:r>
            <a:r>
              <a:rPr b="1" spc="-64" dirty="0">
                <a:latin typeface="Times New Roman"/>
                <a:cs typeface="Times New Roman"/>
              </a:rPr>
              <a:t>(1945</a:t>
            </a:r>
            <a:r>
              <a:rPr b="1" spc="-38" dirty="0">
                <a:latin typeface="Times New Roman"/>
                <a:cs typeface="Times New Roman"/>
              </a:rPr>
              <a:t> </a:t>
            </a:r>
            <a:r>
              <a:rPr b="1" spc="-8" dirty="0">
                <a:latin typeface="Times New Roman"/>
                <a:cs typeface="Times New Roman"/>
              </a:rPr>
              <a:t>год)</a:t>
            </a:r>
          </a:p>
          <a:p>
            <a:pPr marR="3810" algn="r">
              <a:spcBef>
                <a:spcPts val="4"/>
              </a:spcBef>
            </a:pPr>
            <a:r>
              <a:rPr b="1" dirty="0">
                <a:latin typeface="Times New Roman"/>
                <a:cs typeface="Times New Roman"/>
              </a:rPr>
              <a:t>М.В.</a:t>
            </a:r>
            <a:r>
              <a:rPr b="1" spc="-23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Исаковский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50345" y="2121980"/>
            <a:ext cx="3268028" cy="325342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915829">
              <a:spcBef>
                <a:spcPts val="79"/>
              </a:spcBef>
            </a:pPr>
            <a:r>
              <a:rPr sz="1500" b="1" spc="-19" dirty="0">
                <a:solidFill>
                  <a:schemeClr val="bg1"/>
                </a:solidFill>
                <a:latin typeface="Times New Roman"/>
                <a:cs typeface="Times New Roman"/>
              </a:rPr>
              <a:t>Враги </a:t>
            </a:r>
            <a:r>
              <a:rPr sz="1500" b="1" spc="-8" dirty="0">
                <a:solidFill>
                  <a:schemeClr val="bg1"/>
                </a:solidFill>
                <a:latin typeface="Times New Roman"/>
                <a:cs typeface="Times New Roman"/>
              </a:rPr>
              <a:t>сожгли </a:t>
            </a:r>
            <a:r>
              <a:rPr sz="1500" b="1" dirty="0">
                <a:solidFill>
                  <a:schemeClr val="bg1"/>
                </a:solidFill>
                <a:latin typeface="Times New Roman"/>
                <a:cs typeface="Times New Roman"/>
              </a:rPr>
              <a:t>родную </a:t>
            </a:r>
            <a:r>
              <a:rPr sz="1500" b="1" spc="-26" dirty="0">
                <a:solidFill>
                  <a:schemeClr val="bg1"/>
                </a:solidFill>
                <a:latin typeface="Times New Roman"/>
                <a:cs typeface="Times New Roman"/>
              </a:rPr>
              <a:t>хату, </a:t>
            </a:r>
            <a:r>
              <a:rPr sz="1500" b="1" spc="-363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41" dirty="0">
                <a:solidFill>
                  <a:schemeClr val="bg1"/>
                </a:solidFill>
                <a:latin typeface="Times New Roman"/>
                <a:cs typeface="Times New Roman"/>
              </a:rPr>
              <a:t>Сгубили</a:t>
            </a:r>
            <a:r>
              <a:rPr sz="1500" b="1" spc="-3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19" dirty="0">
                <a:solidFill>
                  <a:schemeClr val="bg1"/>
                </a:solidFill>
                <a:latin typeface="Times New Roman"/>
                <a:cs typeface="Times New Roman"/>
              </a:rPr>
              <a:t>всю</a:t>
            </a:r>
            <a:r>
              <a:rPr sz="1500" b="1" spc="-1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4" dirty="0">
                <a:solidFill>
                  <a:schemeClr val="bg1"/>
                </a:solidFill>
                <a:latin typeface="Times New Roman"/>
                <a:cs typeface="Times New Roman"/>
              </a:rPr>
              <a:t>его</a:t>
            </a:r>
            <a:r>
              <a:rPr sz="1500" b="1" spc="-8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8" dirty="0">
                <a:solidFill>
                  <a:schemeClr val="bg1"/>
                </a:solidFill>
                <a:latin typeface="Times New Roman"/>
                <a:cs typeface="Times New Roman"/>
              </a:rPr>
              <a:t>семью.</a:t>
            </a:r>
            <a:endParaRPr sz="15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9525" marR="841534"/>
            <a:r>
              <a:rPr sz="1500" b="1" spc="-38" dirty="0">
                <a:solidFill>
                  <a:schemeClr val="bg1"/>
                </a:solidFill>
                <a:latin typeface="Times New Roman"/>
                <a:cs typeface="Times New Roman"/>
              </a:rPr>
              <a:t>Куда</a:t>
            </a:r>
            <a:r>
              <a:rPr sz="1500" b="1" spc="-1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94" dirty="0">
                <a:solidFill>
                  <a:schemeClr val="bg1"/>
                </a:solidFill>
                <a:latin typeface="Times New Roman"/>
                <a:cs typeface="Times New Roman"/>
              </a:rPr>
              <a:t>ж</a:t>
            </a:r>
            <a:r>
              <a:rPr sz="1500" b="1" spc="-1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4" dirty="0">
                <a:solidFill>
                  <a:schemeClr val="bg1"/>
                </a:solidFill>
                <a:latin typeface="Times New Roman"/>
                <a:cs typeface="Times New Roman"/>
              </a:rPr>
              <a:t>теперь</a:t>
            </a:r>
            <a:r>
              <a:rPr sz="1500" b="1" spc="-1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23" dirty="0">
                <a:solidFill>
                  <a:schemeClr val="bg1"/>
                </a:solidFill>
                <a:latin typeface="Times New Roman"/>
                <a:cs typeface="Times New Roman"/>
              </a:rPr>
              <a:t>идти</a:t>
            </a:r>
            <a:r>
              <a:rPr sz="1500" b="1" spc="-19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30" dirty="0">
                <a:solidFill>
                  <a:schemeClr val="bg1"/>
                </a:solidFill>
                <a:latin typeface="Times New Roman"/>
                <a:cs typeface="Times New Roman"/>
              </a:rPr>
              <a:t>солдату, </a:t>
            </a:r>
            <a:r>
              <a:rPr sz="1500" b="1" spc="-363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30" dirty="0">
                <a:solidFill>
                  <a:schemeClr val="bg1"/>
                </a:solidFill>
                <a:latin typeface="Times New Roman"/>
                <a:cs typeface="Times New Roman"/>
              </a:rPr>
              <a:t>Кому</a:t>
            </a:r>
            <a:r>
              <a:rPr sz="1500" b="1" spc="-1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chemeClr val="bg1"/>
                </a:solidFill>
                <a:latin typeface="Times New Roman"/>
                <a:cs typeface="Times New Roman"/>
              </a:rPr>
              <a:t>нести</a:t>
            </a:r>
            <a:r>
              <a:rPr sz="1500" b="1" spc="-4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38" dirty="0">
                <a:solidFill>
                  <a:schemeClr val="bg1"/>
                </a:solidFill>
                <a:latin typeface="Times New Roman"/>
                <a:cs typeface="Times New Roman"/>
              </a:rPr>
              <a:t>печаль</a:t>
            </a:r>
            <a:r>
              <a:rPr sz="1500" b="1" spc="-1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8" dirty="0">
                <a:solidFill>
                  <a:schemeClr val="bg1"/>
                </a:solidFill>
                <a:latin typeface="Times New Roman"/>
                <a:cs typeface="Times New Roman"/>
              </a:rPr>
              <a:t>свою?</a:t>
            </a:r>
            <a:endParaRPr sz="15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1538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9525" marR="643414"/>
            <a:r>
              <a:rPr sz="1500" b="1" spc="8" dirty="0">
                <a:solidFill>
                  <a:schemeClr val="bg1"/>
                </a:solidFill>
                <a:latin typeface="Times New Roman"/>
                <a:cs typeface="Times New Roman"/>
              </a:rPr>
              <a:t>Пошёл</a:t>
            </a:r>
            <a:r>
              <a:rPr sz="1500" b="1" spc="-23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34" dirty="0">
                <a:solidFill>
                  <a:schemeClr val="bg1"/>
                </a:solidFill>
                <a:latin typeface="Times New Roman"/>
                <a:cs typeface="Times New Roman"/>
              </a:rPr>
              <a:t>солдат</a:t>
            </a:r>
            <a:r>
              <a:rPr sz="1500" b="1" spc="-23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53" dirty="0">
                <a:solidFill>
                  <a:schemeClr val="bg1"/>
                </a:solidFill>
                <a:latin typeface="Times New Roman"/>
                <a:cs typeface="Times New Roman"/>
              </a:rPr>
              <a:t>в</a:t>
            </a:r>
            <a:r>
              <a:rPr sz="1500" b="1" spc="-1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38" dirty="0">
                <a:solidFill>
                  <a:schemeClr val="bg1"/>
                </a:solidFill>
                <a:latin typeface="Times New Roman"/>
                <a:cs typeface="Times New Roman"/>
              </a:rPr>
              <a:t>глубоком</a:t>
            </a:r>
            <a:r>
              <a:rPr sz="1500" b="1" spc="-3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chemeClr val="bg1"/>
                </a:solidFill>
                <a:latin typeface="Times New Roman"/>
                <a:cs typeface="Times New Roman"/>
              </a:rPr>
              <a:t>горе </a:t>
            </a:r>
            <a:r>
              <a:rPr sz="1500" b="1" spc="-363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49" dirty="0">
                <a:solidFill>
                  <a:schemeClr val="bg1"/>
                </a:solidFill>
                <a:latin typeface="Times New Roman"/>
                <a:cs typeface="Times New Roman"/>
              </a:rPr>
              <a:t>На </a:t>
            </a:r>
            <a:r>
              <a:rPr sz="1500" b="1" spc="-8" dirty="0">
                <a:solidFill>
                  <a:schemeClr val="bg1"/>
                </a:solidFill>
                <a:latin typeface="Times New Roman"/>
                <a:cs typeface="Times New Roman"/>
              </a:rPr>
              <a:t>перекрёсток </a:t>
            </a:r>
            <a:r>
              <a:rPr sz="1500" b="1" spc="-38" dirty="0">
                <a:solidFill>
                  <a:schemeClr val="bg1"/>
                </a:solidFill>
                <a:latin typeface="Times New Roman"/>
                <a:cs typeface="Times New Roman"/>
              </a:rPr>
              <a:t>двух </a:t>
            </a:r>
            <a:r>
              <a:rPr sz="1500" b="1" spc="-4" dirty="0">
                <a:solidFill>
                  <a:schemeClr val="bg1"/>
                </a:solidFill>
                <a:latin typeface="Times New Roman"/>
                <a:cs typeface="Times New Roman"/>
              </a:rPr>
              <a:t>дорог, </a:t>
            </a:r>
            <a:r>
              <a:rPr sz="1500" b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4" dirty="0">
                <a:solidFill>
                  <a:schemeClr val="bg1"/>
                </a:solidFill>
                <a:latin typeface="Times New Roman"/>
                <a:cs typeface="Times New Roman"/>
              </a:rPr>
              <a:t>Нашёл</a:t>
            </a:r>
            <a:r>
              <a:rPr sz="1500" b="1" spc="-3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34" dirty="0">
                <a:solidFill>
                  <a:schemeClr val="bg1"/>
                </a:solidFill>
                <a:latin typeface="Times New Roman"/>
                <a:cs typeface="Times New Roman"/>
              </a:rPr>
              <a:t>солдат</a:t>
            </a:r>
            <a:r>
              <a:rPr sz="1500" b="1" spc="-19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53" dirty="0">
                <a:solidFill>
                  <a:schemeClr val="bg1"/>
                </a:solidFill>
                <a:latin typeface="Times New Roman"/>
                <a:cs typeface="Times New Roman"/>
              </a:rPr>
              <a:t>в</a:t>
            </a:r>
            <a:r>
              <a:rPr sz="1500" b="1" spc="-1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11" dirty="0">
                <a:solidFill>
                  <a:schemeClr val="bg1"/>
                </a:solidFill>
                <a:latin typeface="Times New Roman"/>
                <a:cs typeface="Times New Roman"/>
              </a:rPr>
              <a:t>широком</a:t>
            </a:r>
            <a:r>
              <a:rPr sz="1500" b="1" spc="-34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23" dirty="0">
                <a:solidFill>
                  <a:schemeClr val="bg1"/>
                </a:solidFill>
                <a:latin typeface="Times New Roman"/>
                <a:cs typeface="Times New Roman"/>
              </a:rPr>
              <a:t>поле </a:t>
            </a:r>
            <a:r>
              <a:rPr sz="1500" b="1" spc="-363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4" dirty="0">
                <a:solidFill>
                  <a:schemeClr val="bg1"/>
                </a:solidFill>
                <a:latin typeface="Times New Roman"/>
                <a:cs typeface="Times New Roman"/>
              </a:rPr>
              <a:t>Травой</a:t>
            </a:r>
            <a:r>
              <a:rPr sz="1500" b="1" spc="-1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8" dirty="0">
                <a:solidFill>
                  <a:schemeClr val="bg1"/>
                </a:solidFill>
                <a:latin typeface="Times New Roman"/>
                <a:cs typeface="Times New Roman"/>
              </a:rPr>
              <a:t>заросший</a:t>
            </a:r>
            <a:r>
              <a:rPr sz="1500" b="1" spc="-19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11" dirty="0">
                <a:solidFill>
                  <a:schemeClr val="bg1"/>
                </a:solidFill>
                <a:latin typeface="Times New Roman"/>
                <a:cs typeface="Times New Roman"/>
              </a:rPr>
              <a:t>бугорок.</a:t>
            </a:r>
            <a:endParaRPr sz="15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spcBef>
                <a:spcPts val="34"/>
              </a:spcBef>
            </a:pPr>
            <a:endParaRPr sz="1538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9525" marR="566261"/>
            <a:r>
              <a:rPr sz="1500" b="1" spc="-34" dirty="0">
                <a:solidFill>
                  <a:schemeClr val="bg1"/>
                </a:solidFill>
                <a:latin typeface="Times New Roman"/>
                <a:cs typeface="Times New Roman"/>
              </a:rPr>
              <a:t>Стоит</a:t>
            </a:r>
            <a:r>
              <a:rPr sz="1500" b="1" spc="-26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34" dirty="0">
                <a:solidFill>
                  <a:schemeClr val="bg1"/>
                </a:solidFill>
                <a:latin typeface="Times New Roman"/>
                <a:cs typeface="Times New Roman"/>
              </a:rPr>
              <a:t>солдат</a:t>
            </a:r>
            <a:r>
              <a:rPr sz="1500" b="1" spc="-1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chemeClr val="bg1"/>
                </a:solidFill>
                <a:latin typeface="Times New Roman"/>
                <a:cs typeface="Times New Roman"/>
              </a:rPr>
              <a:t>—</a:t>
            </a:r>
            <a:r>
              <a:rPr sz="1500" b="1" spc="-8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4" dirty="0">
                <a:solidFill>
                  <a:schemeClr val="bg1"/>
                </a:solidFill>
                <a:latin typeface="Times New Roman"/>
                <a:cs typeface="Times New Roman"/>
              </a:rPr>
              <a:t>и</a:t>
            </a:r>
            <a:r>
              <a:rPr sz="1500" b="1" spc="-8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19" dirty="0">
                <a:solidFill>
                  <a:schemeClr val="bg1"/>
                </a:solidFill>
                <a:latin typeface="Times New Roman"/>
                <a:cs typeface="Times New Roman"/>
              </a:rPr>
              <a:t>словно</a:t>
            </a:r>
            <a:r>
              <a:rPr sz="1500" b="1" spc="-23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49" dirty="0">
                <a:solidFill>
                  <a:schemeClr val="bg1"/>
                </a:solidFill>
                <a:latin typeface="Times New Roman"/>
                <a:cs typeface="Times New Roman"/>
              </a:rPr>
              <a:t>комья </a:t>
            </a:r>
            <a:r>
              <a:rPr sz="1500" b="1" spc="-363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23" dirty="0">
                <a:solidFill>
                  <a:schemeClr val="bg1"/>
                </a:solidFill>
                <a:latin typeface="Times New Roman"/>
                <a:cs typeface="Times New Roman"/>
              </a:rPr>
              <a:t>Застряли</a:t>
            </a:r>
            <a:r>
              <a:rPr sz="1500" b="1" spc="-4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53" dirty="0">
                <a:solidFill>
                  <a:schemeClr val="bg1"/>
                </a:solidFill>
                <a:latin typeface="Times New Roman"/>
                <a:cs typeface="Times New Roman"/>
              </a:rPr>
              <a:t>в</a:t>
            </a:r>
            <a:r>
              <a:rPr sz="1500" b="1" spc="-1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30" dirty="0">
                <a:solidFill>
                  <a:schemeClr val="bg1"/>
                </a:solidFill>
                <a:latin typeface="Times New Roman"/>
                <a:cs typeface="Times New Roman"/>
              </a:rPr>
              <a:t>горле</a:t>
            </a:r>
            <a:r>
              <a:rPr sz="1500" b="1" spc="-23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49" dirty="0">
                <a:solidFill>
                  <a:schemeClr val="bg1"/>
                </a:solidFill>
                <a:latin typeface="Times New Roman"/>
                <a:cs typeface="Times New Roman"/>
              </a:rPr>
              <a:t>у</a:t>
            </a:r>
            <a:r>
              <a:rPr sz="1500" b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4" dirty="0">
                <a:solidFill>
                  <a:schemeClr val="bg1"/>
                </a:solidFill>
                <a:latin typeface="Times New Roman"/>
                <a:cs typeface="Times New Roman"/>
              </a:rPr>
              <a:t>него.</a:t>
            </a:r>
            <a:endParaRPr sz="15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9525" marR="3810"/>
            <a:r>
              <a:rPr sz="1500" b="1" spc="-56" dirty="0">
                <a:solidFill>
                  <a:schemeClr val="bg1"/>
                </a:solidFill>
                <a:latin typeface="Times New Roman"/>
                <a:cs typeface="Times New Roman"/>
              </a:rPr>
              <a:t>Сказал</a:t>
            </a:r>
            <a:r>
              <a:rPr sz="1500" b="1" spc="-1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45" dirty="0">
                <a:solidFill>
                  <a:schemeClr val="bg1"/>
                </a:solidFill>
                <a:latin typeface="Times New Roman"/>
                <a:cs typeface="Times New Roman"/>
              </a:rPr>
              <a:t>солдат:</a:t>
            </a:r>
            <a:r>
              <a:rPr sz="1500" b="1" spc="-4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11" dirty="0">
                <a:solidFill>
                  <a:schemeClr val="bg1"/>
                </a:solidFill>
                <a:latin typeface="Times New Roman"/>
                <a:cs typeface="Times New Roman"/>
              </a:rPr>
              <a:t>«Встречай,</a:t>
            </a:r>
            <a:r>
              <a:rPr sz="1500" b="1" spc="-19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8" dirty="0">
                <a:solidFill>
                  <a:schemeClr val="bg1"/>
                </a:solidFill>
                <a:latin typeface="Times New Roman"/>
                <a:cs typeface="Times New Roman"/>
              </a:rPr>
              <a:t>Прасковья, </a:t>
            </a:r>
            <a:r>
              <a:rPr sz="1500" b="1" spc="-363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-15" dirty="0">
                <a:solidFill>
                  <a:schemeClr val="bg1"/>
                </a:solidFill>
                <a:latin typeface="Times New Roman"/>
                <a:cs typeface="Times New Roman"/>
              </a:rPr>
              <a:t>Героя-мужа</a:t>
            </a:r>
            <a:r>
              <a:rPr sz="1500" b="1" spc="-1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500" b="1" spc="4" dirty="0">
                <a:solidFill>
                  <a:schemeClr val="bg1"/>
                </a:solidFill>
                <a:latin typeface="Times New Roman"/>
                <a:cs typeface="Times New Roman"/>
              </a:rPr>
              <a:t>своего…</a:t>
            </a:r>
            <a:endParaRPr sz="1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54218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презентации к классным часам\курилы\2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3213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презентации к классным часам\курилы\187763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7534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" y="76200"/>
            <a:ext cx="8458200" cy="6350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  <a:spcAft>
                <a:spcPts val="1500"/>
              </a:spcAft>
            </a:pPr>
            <a:r>
              <a:rPr lang="ru-RU" dirty="0" smtClean="0">
                <a:solidFill>
                  <a:schemeClr val="bg1"/>
                </a:solidFill>
                <a:effectLst/>
              </a:rPr>
              <a:t>История освоения островов	</a:t>
            </a:r>
          </a:p>
          <a:p>
            <a:pPr algn="just">
              <a:spcBef>
                <a:spcPts val="450"/>
              </a:spcBef>
              <a:spcAft>
                <a:spcPts val="1500"/>
              </a:spcAft>
            </a:pPr>
            <a:r>
              <a:rPr lang="ru-RU" sz="1600" dirty="0" smtClean="0">
                <a:solidFill>
                  <a:schemeClr val="bg1"/>
                </a:solidFill>
                <a:effectLst/>
              </a:rPr>
              <a:t>	В 17 в. остров населяют </a:t>
            </a:r>
            <a:r>
              <a:rPr lang="ru-RU" sz="1600" dirty="0" err="1" smtClean="0">
                <a:solidFill>
                  <a:schemeClr val="bg1"/>
                </a:solidFill>
                <a:effectLst/>
              </a:rPr>
              <a:t>айны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>, «куру» на местном </a:t>
            </a:r>
            <a:r>
              <a:rPr lang="ru-RU" sz="1600" dirty="0" err="1" smtClean="0">
                <a:solidFill>
                  <a:schemeClr val="bg1"/>
                </a:solidFill>
                <a:effectLst/>
              </a:rPr>
              <a:t>язуке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>, откуда пошло обозначение «</a:t>
            </a:r>
            <a:r>
              <a:rPr lang="ru-RU" sz="1600" dirty="0" err="1" smtClean="0">
                <a:solidFill>
                  <a:schemeClr val="bg1"/>
                </a:solidFill>
                <a:effectLst/>
              </a:rPr>
              <a:t>курильцы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>» и название архипелага.</a:t>
            </a:r>
          </a:p>
          <a:p>
            <a:pPr algn="just">
              <a:spcBef>
                <a:spcPts val="450"/>
              </a:spcBef>
              <a:spcAft>
                <a:spcPts val="1500"/>
              </a:spcAft>
            </a:pPr>
            <a:r>
              <a:rPr lang="ru-RU" sz="1600" dirty="0" smtClean="0">
                <a:solidFill>
                  <a:schemeClr val="bg1"/>
                </a:solidFill>
                <a:effectLst/>
              </a:rPr>
              <a:t>	В разное время отряды русских казаков преодолевают пролив между Камчаткой и островами.</a:t>
            </a:r>
          </a:p>
          <a:p>
            <a:pPr algn="just">
              <a:spcBef>
                <a:spcPts val="450"/>
              </a:spcBef>
              <a:spcAft>
                <a:spcPts val="1500"/>
              </a:spcAft>
            </a:pPr>
            <a:r>
              <a:rPr lang="ru-RU" sz="1600" dirty="0" smtClean="0">
                <a:solidFill>
                  <a:schemeClr val="bg1"/>
                </a:solidFill>
                <a:effectLst/>
              </a:rPr>
              <a:t>	В 18 в. камчатские казаки подчиняют местные отряды </a:t>
            </a:r>
            <a:r>
              <a:rPr lang="ru-RU" sz="1600" dirty="0" err="1" smtClean="0">
                <a:solidFill>
                  <a:schemeClr val="bg1"/>
                </a:solidFill>
                <a:effectLst/>
              </a:rPr>
              <a:t>айнов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> на Курильских островах.</a:t>
            </a:r>
          </a:p>
          <a:p>
            <a:pPr algn="just">
              <a:spcBef>
                <a:spcPts val="450"/>
              </a:spcBef>
              <a:spcAft>
                <a:spcPts val="1500"/>
              </a:spcAft>
            </a:pPr>
            <a:r>
              <a:rPr lang="ru-RU" sz="1600" dirty="0" smtClean="0">
                <a:solidFill>
                  <a:schemeClr val="bg1"/>
                </a:solidFill>
                <a:effectLst/>
              </a:rPr>
              <a:t>	В 1719 г. царь Пётр I отправил на Камчатку экспедицию, чтобы обследовать открытые острова.</a:t>
            </a:r>
          </a:p>
          <a:p>
            <a:pPr algn="just">
              <a:spcBef>
                <a:spcPts val="450"/>
              </a:spcBef>
              <a:spcAft>
                <a:spcPts val="1500"/>
              </a:spcAft>
            </a:pPr>
            <a:r>
              <a:rPr lang="ru-RU" sz="1600" dirty="0" smtClean="0">
                <a:solidFill>
                  <a:schemeClr val="bg1"/>
                </a:solidFill>
                <a:effectLst/>
              </a:rPr>
              <a:t>	4 июня 1778 г.  Курильские острова включены в состав Иркутской губернии. В 1779 году Екатерина II своим указом освободила жителей, принявших русское подданство, от всех налогов и сборов. Буквально через 4 года императрица подпишет манифест «О принятии полуострова Крымского» в Российскую державу.</a:t>
            </a:r>
          </a:p>
          <a:p>
            <a:pPr algn="just">
              <a:spcBef>
                <a:spcPts val="450"/>
              </a:spcBef>
              <a:spcAft>
                <a:spcPts val="1500"/>
              </a:spcAft>
            </a:pPr>
            <a:r>
              <a:rPr lang="ru-RU" sz="1600" dirty="0" smtClean="0">
                <a:solidFill>
                  <a:schemeClr val="bg1"/>
                </a:solidFill>
                <a:effectLst/>
              </a:rPr>
              <a:t>	За время освоения Курильских островов русские землепроходцы и промышленники не замечали там японских представителей. Первые встречи состоялись южнее, на территории острова Хоккайдо, где японцы торговали с </a:t>
            </a:r>
            <a:r>
              <a:rPr lang="ru-RU" sz="1600" dirty="0" err="1" smtClean="0">
                <a:solidFill>
                  <a:schemeClr val="bg1"/>
                </a:solidFill>
                <a:effectLst/>
              </a:rPr>
              <a:t>айнами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>.</a:t>
            </a:r>
          </a:p>
          <a:p>
            <a:pPr algn="just">
              <a:spcBef>
                <a:spcPts val="450"/>
              </a:spcBef>
              <a:spcAft>
                <a:spcPts val="1500"/>
              </a:spcAft>
            </a:pPr>
            <a:r>
              <a:rPr lang="ru-RU" sz="1600" dirty="0" smtClean="0">
                <a:solidFill>
                  <a:schemeClr val="bg1"/>
                </a:solidFill>
                <a:effectLst/>
              </a:rPr>
              <a:t>	Таким образом, мы были первыми, кто освоил Курильские острова и заявил о своих правах на территории.</a:t>
            </a:r>
            <a:endParaRPr lang="ru-RU" sz="16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80411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914400"/>
            <a:ext cx="8458200" cy="527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1500"/>
              </a:spcAft>
            </a:pPr>
            <a:r>
              <a:rPr lang="ru-RU" sz="2000" dirty="0" smtClean="0">
                <a:solidFill>
                  <a:schemeClr val="bg1"/>
                </a:solidFill>
                <a:effectLst/>
              </a:rPr>
              <a:t>	Масштабное вторжение японцев в южные Курилы (Кунашир и Итуруп) состоялось в 1786-87 гг., когда они вынудили русских промысловых рыбаков покинуть обжитые места. В последующие полвека японская агрессия продвинулась далеко на север, включая Сахалин.</a:t>
            </a:r>
          </a:p>
          <a:p>
            <a:pPr algn="just">
              <a:spcBef>
                <a:spcPts val="450"/>
              </a:spcBef>
              <a:spcAft>
                <a:spcPts val="1500"/>
              </a:spcAft>
            </a:pPr>
            <a:r>
              <a:rPr lang="ru-RU" sz="2000" dirty="0" smtClean="0">
                <a:solidFill>
                  <a:schemeClr val="bg1"/>
                </a:solidFill>
                <a:effectLst/>
              </a:rPr>
              <a:t>	В 1855 году был подписан первый русско-японский договор – </a:t>
            </a:r>
            <a:r>
              <a:rPr lang="ru-RU" sz="2000" dirty="0" err="1" smtClean="0">
                <a:solidFill>
                  <a:schemeClr val="bg1"/>
                </a:solidFill>
                <a:effectLst/>
              </a:rPr>
              <a:t>Симодский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 трактат о торговле и границах. Он провозгласил отношения мира и дружбы между двумя странами и открыл для российских судов три японских порта. По договору к Японии отошли Итуруп, Кунашир и острова Малой Курильской гряды, а северная часть Курил осталась под контролем России. Сахалин был объявлен совместным владением – "неразделенной" территорией. Однако двоевластие на Сахалине приводило к конфликтам между русскими и японскими купцами и моряками. Противоречия сторон были разрешены в 1875 году с подписанием Санкт-Петербургского договора об обмене территориями. В соответствии с ним Россия передала Японии все Курильские острова, а Япония отказалась от претензий на Сахалин.</a:t>
            </a:r>
            <a:endParaRPr lang="ru-RU" sz="20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3797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" y="304800"/>
            <a:ext cx="8839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150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Советско-Японской войны состоялась Курильская десантная операция, которая привела к захвату всего архипелага. Замыслом операции предусматривалось внезапно высадить морской десант на северо-западе острова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Шумшу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(основной опорный пункт Курильских островов), нанести главный удар в направлении военно-морской базы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Катаока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овладеть островом и, используя его в качестве плацдарма, очистить от противника острова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Парамушир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Онекотан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другие.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286000"/>
            <a:ext cx="5920105" cy="371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21987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400" y="228600"/>
            <a:ext cx="883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150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Вновь проблема Курильских островов встала в конце Второй мировой войны. В рамках Ялтинской конференции союзников в феврале к 1945 года Советский союз назвал возвращение Сахалина и Курильских островов одним из условий вступления в боевые действия против Японии. Данное решение было закреплено в Ялтинском соглашении между СССР, Великобританией и США от 11 февраля 1945 г.</a:t>
            </a:r>
          </a:p>
        </p:txBody>
      </p:sp>
      <p:pic>
        <p:nvPicPr>
          <p:cNvPr id="4" name="Рисунок 3" descr="Вторая Мировая война на Дальнем Востоке, Фото с места события из других источников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105" y="2133600"/>
            <a:ext cx="5939790" cy="3582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9274560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381000"/>
            <a:ext cx="815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 февраля 1946 г. указом Президиума Верховного Совета СССР Курилы были включены в состав СССР.</a:t>
            </a:r>
            <a:endParaRPr lang="ru-RU" dirty="0" smtClean="0">
              <a:effectLst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</a:rPr>
              <a:t> </a:t>
            </a:r>
            <a:endParaRPr lang="ru-RU" dirty="0"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5" y="1571625"/>
            <a:ext cx="5238750" cy="3714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82056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228600" y="458591"/>
            <a:ext cx="8686800" cy="5770811"/>
          </a:xfrm>
          <a:prstGeom prst="rect">
            <a:avLst/>
          </a:prstGeom>
          <a:solidFill>
            <a:srgbClr val="F6F5F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Указ Президиума Верховного Совета СССР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Сборник законов СССР и указов Президиума Верховного Совета СССР. 1938 г. — июль 1956 г. / под ред.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к.ю.н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. Мандельштам Ю. И. — Москва: Государственное издательство юридической литературы, 1956. — С. 27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от 2 февраля 1946 года</a:t>
            </a:r>
            <a:b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</a:b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«О национализации земли, банков, промышленных и коммунальных предприятий,</a:t>
            </a:r>
            <a:b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</a:b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железнодорожного и водного транспорта и средств связи южной части острова Сахалин и Курильских островов»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1. Установить, что с 20 сентября 1945 г. вся земля с ее недрами, лесами и водами на территории южной части острова Сахалина и Курильских островов является государственной собственностью, то есть всенародным достоянием.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2. Установить, что с 20 сентября 1945 г. являются национализированными: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а) находящиеся на территории южной части острова Сахалина и Курильских островов банки, другие кредитные учреждения,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ссудосберегательные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 кассы, а также железнодорожный и водный транспорт и средства связи;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б) находящиеся на территории южной части острова Сахалина и Курильских островов предприятия всех отраслей промышленности с числом рабочих свыше 10 человек.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3. Поручить Совету Народных Комиссаров СССР утвердить перечень промышленных предприятий, подлежащих национализации, в соответствии со статьей 2 настоящего Указа.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4. Кроме указанных в статье 2 предприятий, подлежат национализации: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а) все частновладельческие сельскохозяйственные фермы, с земельной площадью свыше 50 гектаров;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б) больницы, крупные аптеки, аптекарские склады, санатории;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в) складские помещения торговых фирм;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г) начальные, средние, высшие учебные заведения и научно-исследовательские учреждения;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д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) кинематографы, театры;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е) крупные гостиницы, крупные домовладения, а также дома, хозяева которых сбежали из южной части острова Сахалина;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ж) электросети и водопроводно-канализационные сооружения.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5. Поручить Совету Народных Комиссаров РСФСР установить перечень предприятий, домов и учреждений, подлежащих национализации, в соответствии со статьей 4 настоящего Указа.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Председатель Президиума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Верховного Совета СССР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М.И.КАЛИНИН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Секретарь Президиума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Верховного Совета СССР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А.Ф. ГОРКИН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Москва, Кремль.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2 февраля 1946 года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381000"/>
            <a:ext cx="52578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1500"/>
              </a:spcAft>
            </a:pPr>
            <a:r>
              <a:rPr lang="ru-RU" dirty="0" smtClean="0">
                <a:solidFill>
                  <a:schemeClr val="bg1"/>
                </a:solidFill>
                <a:effectLst/>
              </a:rPr>
              <a:t>	Во время схватки с японцами совершил свой бессмертный подвиг Николай Вилков, имя которого носит наша школа.</a:t>
            </a:r>
          </a:p>
          <a:p>
            <a:pPr algn="just">
              <a:spcBef>
                <a:spcPts val="450"/>
              </a:spcBef>
              <a:spcAft>
                <a:spcPts val="1500"/>
              </a:spcAft>
            </a:pPr>
            <a:r>
              <a:rPr lang="ru-RU" dirty="0" smtClean="0">
                <a:solidFill>
                  <a:schemeClr val="bg1"/>
                </a:solidFill>
                <a:effectLst/>
              </a:rPr>
              <a:t>	Николай Вилков перед Великой Отечественной окончил речной техникум и работал на пароходном флоте, ходил по Ангаре. В декабре 1939 г. он отправился служить, его направили на Тихоокеанский флот. Николай был боцманом плавбазы «Север» на Камчатке – устаревшем судне, на котором хранилось флотское имущество. Вскоре началась война, краснофлотец стремился на фронт, он отправлял один рапорт за другим.</a:t>
            </a:r>
            <a:endParaRPr lang="ru-RU" dirty="0">
              <a:solidFill>
                <a:schemeClr val="bg1"/>
              </a:solidFill>
            </a:endParaRPr>
          </a:p>
          <a:p>
            <a:pPr algn="just">
              <a:spcBef>
                <a:spcPts val="450"/>
              </a:spcBef>
              <a:spcAft>
                <a:spcPts val="1500"/>
              </a:spcAft>
            </a:pPr>
            <a:r>
              <a:rPr lang="ru-RU" dirty="0" smtClean="0">
                <a:solidFill>
                  <a:schemeClr val="bg1"/>
                </a:solidFill>
                <a:effectLst/>
              </a:rPr>
              <a:t>	Его так и не отпустили на фронт. Но в августе 1945 года началась война с Японией. Среди моряков Тихоокеанского флота был набор добровольцев для десанта на остров </a:t>
            </a:r>
            <a:r>
              <a:rPr lang="ru-RU" dirty="0" err="1" smtClean="0">
                <a:solidFill>
                  <a:schemeClr val="bg1"/>
                </a:solidFill>
                <a:effectLst/>
              </a:rPr>
              <a:t>Шумшу</a:t>
            </a:r>
            <a:r>
              <a:rPr lang="ru-RU" dirty="0" smtClean="0">
                <a:solidFill>
                  <a:schemeClr val="bg1"/>
                </a:solidFill>
                <a:effectLst/>
              </a:rPr>
              <a:t>. Вилков, недавно вступивший в партию, вызвался одним из первых.</a:t>
            </a:r>
          </a:p>
          <a:p>
            <a:pPr algn="just">
              <a:spcBef>
                <a:spcPts val="450"/>
              </a:spcBef>
              <a:spcAft>
                <a:spcPts val="1500"/>
              </a:spcAft>
            </a:pPr>
            <a:r>
              <a:rPr lang="ru-RU" dirty="0" smtClean="0">
                <a:solidFill>
                  <a:schemeClr val="bg1"/>
                </a:solidFill>
                <a:effectLst/>
              </a:rPr>
              <a:t>	</a:t>
            </a:r>
            <a:endParaRPr lang="ru-RU" dirty="0">
              <a:solidFill>
                <a:schemeClr val="bg1"/>
              </a:solidFill>
              <a:effectLst/>
            </a:endParaRPr>
          </a:p>
        </p:txBody>
      </p:sp>
      <p:pic>
        <p:nvPicPr>
          <p:cNvPr id="7170" name="Picture 2" descr="Август 1945 года, Германия уже капитулировала, отгремели бои в Европе. Однако война для советского народа не закончилась. На Дальнем Востоке продолжал сопротивление главный союзник немцев – Япония.-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4800"/>
            <a:ext cx="2857500" cy="4857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883750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81000" y="850613"/>
            <a:ext cx="8382000" cy="544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8091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Montserrat"/>
              </a:rPr>
              <a:t>НИКОЛАЙ ВИЛКОВ И ПЕТР ИЛЬИЧЕВ ПОВТОРИЛИ ПОДВИГ МАТРОСОВА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  </a:t>
            </a:r>
            <a:r>
              <a:rPr kumimoji="0" lang="ru-RU" altLang="ru-RU" sz="2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 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Montserra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18 августа 1945 года старшина Николай Вилков и матрос Пётр Ильичёв в составе морского десанта освобождали северокурильский остров </a:t>
            </a:r>
            <a:r>
              <a:rPr kumimoji="0" lang="ru-RU" altLang="ru-RU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Шумшу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 от японских захватчиков. В бою была отбита контратака противника, уничтожено восемь японских танков. Но когда десантники пошли на штурм высоты 171, то попали под огонь </a:t>
            </a:r>
            <a:r>
              <a:rPr kumimoji="0" lang="ru-RU" altLang="ru-RU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двухамбразурного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</a:rPr>
              <a:t> дзота. Тогда Вилков и Ильичёв подползли к дзоту и забросали его гранатами. Когда десантники вновь поднялись в атаку, пулемёты заработали снова, и тогда матросы закрыли своими телами амбразуры вражеского дзота. Звание Героя Советского Союза присвоено посмертно.</a:t>
            </a:r>
          </a:p>
        </p:txBody>
      </p:sp>
      <p:pic>
        <p:nvPicPr>
          <p:cNvPr id="4100" name="Picture 4" descr="https://polk.press/storage/history-days/August2020/DlZLnxlW4AUcF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6296025" cy="2838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38963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" y="528206"/>
            <a:ext cx="8534400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685" algn="ctr">
              <a:spcBef>
                <a:spcPts val="12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СУДЕБНЫЕ ПРОЦЕССЫ ПО ДЕЛУ О ГЕНОЦИДЕ В ГОДЫ ВОЙНЫ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В течение 1941–1945 годов нацистская Германия во главе с Адольфом Гитлером совершала геноцид советского народа. К геноциду относится преднамеренное уничтожение группы людей на основе их национальности, этнической/религиозной принадлежности или, к примеру, принадлежности к народу многонационального государства. Вспоминая Победу советского народа в Великой Отечественной войне за свободу и независимость нашей Родины невозможно не вспомнить неисчислимые беды и страдания, которые принесла война мирному гражданскому населению, оказавшемуся на временно оккупированных гитлеровскими войсками территориях. </a:t>
            </a:r>
          </a:p>
        </p:txBody>
      </p:sp>
    </p:spTree>
    <p:extLst>
      <p:ext uri="{BB962C8B-B14F-4D97-AF65-F5344CB8AC3E}">
        <p14:creationId xmlns="" xmlns:p14="http://schemas.microsoft.com/office/powerpoint/2010/main" val="33745755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Бюст в Южно-Сахалинск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343400" cy="6400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060775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Рисунок 13" descr="F:\ДЛЯ КАЛЕНДАРЯ\Аэропорт\IMG_1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43" t="36861" r="14153" b="16049"/>
          <a:stretch>
            <a:fillRect/>
          </a:stretch>
        </p:blipFill>
        <p:spPr bwMode="auto">
          <a:xfrm>
            <a:off x="4857750" y="3214688"/>
            <a:ext cx="4286250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12" descr="F:\ДЛЯ КАЛЕНДАРЯ\морвокзал\DSC032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66" t="10092" b="7797"/>
          <a:stretch>
            <a:fillRect/>
          </a:stretch>
        </p:blipFill>
        <p:spPr bwMode="auto">
          <a:xfrm>
            <a:off x="0" y="3071813"/>
            <a:ext cx="500062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3" descr="F:\ДЛЯ КАЛЕНДАРЯ\форум\SAM_40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00" t="8772" b="15788"/>
          <a:stretch>
            <a:fillRect/>
          </a:stretch>
        </p:blipFill>
        <p:spPr bwMode="auto">
          <a:xfrm>
            <a:off x="0" y="0"/>
            <a:ext cx="5286375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39" descr="4a4ca0b61c252c3c97d2b2265ac9550b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22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4" descr="F:\ДЛЯ КАЛЕНДАРЯ\Дом культуры и спорта\SAM_42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10" b="29796"/>
          <a:stretch>
            <a:fillRect/>
          </a:stretch>
        </p:blipFill>
        <p:spPr bwMode="auto">
          <a:xfrm>
            <a:off x="4929188" y="0"/>
            <a:ext cx="4214812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Наташа\Desktop\наташа документы\Фото о Курилах к презентации Моя малая Родина\Герб Сахалинской области и Курил\head_1.gif"/>
          <p:cNvPicPr>
            <a:picLocks noChangeAspect="1" noChangeArrowheads="1"/>
          </p:cNvPicPr>
          <p:nvPr/>
        </p:nvPicPr>
        <p:blipFill>
          <a:blip r:embed="rId8" cstate="print"/>
          <a:srcRect l="24048" r="2304"/>
          <a:stretch>
            <a:fillRect/>
          </a:stretch>
        </p:blipFill>
        <p:spPr bwMode="auto">
          <a:xfrm>
            <a:off x="2000250" y="2500313"/>
            <a:ext cx="5143500" cy="1928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C:\Users\Наташа\Desktop\наташа документы\Фото о Курилах к презентации Моя малая Родина\Герб Сахалинской области и Курил\курильские острова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63" y="2143125"/>
            <a:ext cx="2428875" cy="2655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571604" y="5643578"/>
            <a:ext cx="5715040" cy="1071618"/>
          </a:xfrm>
          <a:prstGeom prst="rect">
            <a:avLst/>
          </a:prstGeom>
          <a:ln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 июня 1946 года был образован Курильский район. </a:t>
            </a:r>
            <a:endParaRPr lang="ru-RU" sz="2800" dirty="0"/>
          </a:p>
        </p:txBody>
      </p:sp>
      <p:pic>
        <p:nvPicPr>
          <p:cNvPr id="1037" name="Picture 4" descr="C:\Users\Наташа\Desktop\наташа документы\Фото о Курилах к презентации Моя малая Родина\Герб Сахалинской области и Курил\65ku_r_g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42875"/>
            <a:ext cx="103028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7429500" y="1928813"/>
          <a:ext cx="1598613" cy="2309812"/>
        </p:xfrm>
        <a:graphic>
          <a:graphicData uri="http://schemas.openxmlformats.org/presentationml/2006/ole">
            <p:oleObj spid="_x0000_s3085" name="Точечный рисунок" r:id="rId11" imgW="1523810" imgH="2270957" progId="PBrush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1405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28800" y="304800"/>
            <a:ext cx="624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СУДЫ НАД СТАРИКАМИ-НАЦИСТАВМИ СПУСТЯ 70 ЛЕТ ПОСЛЕ ВОЙНЫ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200" y="1066800"/>
            <a:ext cx="9067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Лучше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поздно, чем никогда? Сначала кажется, что ответ неоднозначен: в суды привозят на инвалидных креслах привозят полуживых безобидных стариков, чтобы обвинять и допрашивать. Их руки дрожат, их ноги не ходят, а мысли путаются. Но жалость к ним испаряется, когда в суде звучат подробности того, что они делали более 70 лет тому назад. Тогда они были молодыми, были сильными и жестокими. Убийцы беззащитных узников концлагерей думали, что их никогда не накажут.</a:t>
            </a: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 их не защитил ни тот факт, что они были лишь мелкими винтиками системы, ни даже их старость. В Германии в 1969 г. судебная палата постановила, что отдельные исполнители Холокоста и других преступлений, личное участие которых в зверствах не доказано, не должны быть судимы. Но это изменилось 10 лет назад. Было признано, что такие места, как Освенцим — фабрики смерти, и любой их служащий не мог не знать, в чем принимает участие. Даже если нет доказательств личного участия в убийствах, вина такого человека в том, что он убийствам способствовал. Нужно только доказать, что конкретный человек работал в концлагере и со своего рабочего места не мог не видеть, что происходит. Охотники за нацистами нашли немногих еще живых военных преступников, которые должны понести ответственность.</a:t>
            </a:r>
          </a:p>
        </p:txBody>
      </p:sp>
    </p:spTree>
    <p:extLst>
      <p:ext uri="{BB962C8B-B14F-4D97-AF65-F5344CB8AC3E}">
        <p14:creationId xmlns="" xmlns:p14="http://schemas.microsoft.com/office/powerpoint/2010/main" val="20014792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200" y="304801"/>
            <a:ext cx="82296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«Джон» (Иван)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Демьянюк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Дело уроженца Украины Ивана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Демьянюка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стало «премьерой» в череде процессов над стариками-нацистами. В 1942 г. красноармеец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Демьянюк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попал в плен и пошел на службу к нацистам. Его сделали надзирателем концлагерей: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Флоссенбург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Треблинка,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Собибор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Демьянюк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успел послужить и Власову. После 1945 г. он работал у американцев, в 1950-е переехал в США и стал американским подданным Джоном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Демьянюком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 descr="Фото Демьянюка из его эсэсовского удостоверения. &lt;br&g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5830" y="1828800"/>
            <a:ext cx="2212340" cy="248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2400" y="4312285"/>
            <a:ext cx="86868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 1988 г. в нем признали «Ивана Грозного», жестокого охранника Треблинки, отрезавшего штыком груди узниц лагеря. США экстрадировали преступника в Израиль, но суд не смог доказать, что именно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Демьянюк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был «Иваном Грозным», так как опирался на данные КГБ СССР, где считали, что фамилия того надзирателя — Марченко. Тогда «Джон» вернулся в США. Но охотники за нацистами собрали нужные доказательства того, что все же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Демьянюк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 есть тот самый Иван.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05890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Демьянюк. &lt;br&g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533400"/>
            <a:ext cx="4954905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14400" y="3048000"/>
            <a:ext cx="7086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Показаний свидетелей и служебного удостоверения СС хватило для обвинения. В этот раз судили 89-летнего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Демьянюка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 Германии в 2009 г. и обвинили в соучастии в убийстве 28 060 человек (в том числе около 1,5 тыс. немецких граждан), погибших в 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Собиборе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 4 месяца его пребывания в лагере. Суд доказал, что он лично отправлял людей в газовые камеры. За весь процесс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Демьянюк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для которого скамьей подсудимого было инвалидное кресло, не проронил ни слова. В 2011 г. его приговорили к 5 годам за решеткой. Наказание этот садист так и не смог отбыть, так как умер в баварском доме престарелых, пока рассматривалась апелляция.</a:t>
            </a:r>
          </a:p>
        </p:txBody>
      </p:sp>
    </p:spTree>
    <p:extLst>
      <p:ext uri="{BB962C8B-B14F-4D97-AF65-F5344CB8AC3E}">
        <p14:creationId xmlns="" xmlns:p14="http://schemas.microsoft.com/office/powerpoint/2010/main" val="9717534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1000" y="152400"/>
            <a:ext cx="868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Оскар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Грёнинг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Еще один важный процесс, завершившийся приговором, дело Оскара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Грёнинга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«бухгалтера Освенцима». Этот бывший офицер СС работал в Освенциме, принимал эшелоны обреченных и изымал их личное имущество.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Грёнинг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вел учет денег и ценностей и отправлял их в казну Рейха. В 2005 г. он сам рассказал об этом в интервью журналу «Шпигель», после чего немецкие охотники за нацистами им заинтересовались. В 2015 г. 94-летнего «бухгалтера» осудили на 4 года тюрьмы за соучастие в убийстве нескольких сотен человек.</a:t>
            </a:r>
          </a:p>
        </p:txBody>
      </p:sp>
      <p:pic>
        <p:nvPicPr>
          <p:cNvPr id="4" name="Рисунок 3" descr="О. Грёнинг. &lt;br&g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489395"/>
            <a:ext cx="6629400" cy="259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04800" y="5105400"/>
            <a:ext cx="8458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Грёнинг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частично признал свою вину, назвав себя соучастником злодеяний, но стремился себя оправдать: «Я бы назвал себя маленьким винтиком этой машины», — говорил он, «я виновен, но не по своей воле. С точки зрения закона я не виновен». Закон, однако, так не посчитал. Но с 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Грёнингом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случилось то же, что с 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Демьянюком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— он умер, пока его апелляция была на рассмотрении.</a:t>
            </a:r>
          </a:p>
        </p:txBody>
      </p:sp>
    </p:spTree>
    <p:extLst>
      <p:ext uri="{BB962C8B-B14F-4D97-AF65-F5344CB8AC3E}">
        <p14:creationId xmlns="" xmlns:p14="http://schemas.microsoft.com/office/powerpoint/2010/main" val="30210631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" y="228601"/>
            <a:ext cx="8686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effectLst/>
                <a:latin typeface="Spectral"/>
                <a:ea typeface="Times New Roman" panose="02020603050405020304" pitchFamily="18" charset="0"/>
              </a:rPr>
              <a:t>Хуберт</a:t>
            </a:r>
            <a:r>
              <a:rPr lang="ru-RU" sz="2400" b="1" dirty="0" smtClean="0">
                <a:solidFill>
                  <a:schemeClr val="bg1"/>
                </a:solidFill>
                <a:effectLst/>
                <a:latin typeface="Spectral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effectLst/>
                <a:latin typeface="Spectral"/>
                <a:ea typeface="Times New Roman" panose="02020603050405020304" pitchFamily="18" charset="0"/>
              </a:rPr>
              <a:t>Зафке</a:t>
            </a:r>
            <a:endParaRPr lang="ru-RU" sz="20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 2016 г. суд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Нойбранденбурга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судил 95-летнего санитара-убийцу из Освенцима, месяц служившего в этом лагере в 1944 г. Как утверждало обвинение, унтер-офицер санитарной команды СС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Зафке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лично подавал газ в камеры. Обвиняемому грозило до 15 лет тюрьмы за соучастие в убийстве 3681 человека. Он же настаивал на том, что лично не имел отношения к убийствам. Дело так и не удалось завершить, так как в 2017 г. 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Зафке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из-за болезни Альцгеймера и деменции был признан недееспособным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Х. Зафке. &lt;br&g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7675" y="2438400"/>
            <a:ext cx="5708650" cy="255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201278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4800" y="-76200"/>
            <a:ext cx="8610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Spectral"/>
                <a:ea typeface="Times New Roman" panose="02020603050405020304" pitchFamily="18" charset="0"/>
              </a:rPr>
              <a:t>Сандор</a:t>
            </a:r>
            <a:r>
              <a:rPr lang="ru-RU" b="1" dirty="0">
                <a:latin typeface="Spectral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Spectral"/>
                <a:ea typeface="Times New Roman" panose="02020603050405020304" pitchFamily="18" charset="0"/>
              </a:rPr>
              <a:t>Кепиро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Кепиро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называли одним из самых разыскиваемых преступников. В 1942 г. этот венгерский полицай принимал участие в бойне в сербском городе Нови-Сад на берегу Дуная. Там было умерщвлено более 1200 цыган, евреев и сербов. Суд состоялся в Будапеште в 2011 г. 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Сандора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обвинили в том, что он отдал приказ убить 36 человек и лично участвовал в расправе над четырьмя жертвами. Одна из выживших на процессе рассказывала, как людей выбрасывали в реку под лед и расстреливали на улицах. После войны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Кепиро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скрывался в Аргентине и вернулся в Венгрию только в 1996 г. Он жил припеваючи до суда.</a:t>
            </a:r>
          </a:p>
        </p:txBody>
      </p:sp>
      <p:pic>
        <p:nvPicPr>
          <p:cNvPr id="5" name="Рисунок 4" descr="С. Кепиро. &lt;br&g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438400"/>
            <a:ext cx="509333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04800" y="4993733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 процессе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Кепиро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 отрицал, что был в Нови-Саде и говорил: «Я ни о чем не жалею. Я просто нес службу и исполнял свой долг». К сожалению, суду не удалось найти документы, однозначно подтверждавшие вину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Кепиро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 его пришлось оправдать. Спустя два месяца 97-летний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Кепиро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умер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93372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" y="228600"/>
            <a:ext cx="8839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Spectral"/>
                <a:ea typeface="Times New Roman" panose="02020603050405020304" pitchFamily="18" charset="0"/>
              </a:rPr>
              <a:t>Йохан Р.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 2018 г. Йохану Р., 95-летнему старику, солдату СС, который «просто выполнял приказы» в дивизии СС «Мертвая голова», предъявлено обвинение в преступлениях в лагере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Штуттхоф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под Данцигом: соучастие в убийстве нескольких сотен человек в 1942 — 1944 гг. Против Йохана Р. выступило 17 истцов, пострадавших в том жутком месте. Бывший эсэсовец плакал, когда в 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Мюнстерском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суде выступали свидетели. Сам он, ставший после войны архитектором, говорит: «Мне лично не в чем себя упрекнуть», «я не убивал беспомощных людей». Йохану Р. было 18 лет. Юнец следил за тем, чтобы люди не могли бежать и чтобы их затем могли умертвить. Сейчас он, уже старик, хочет принимать участие в суде и дальше и оправдать себя, но состояние его здоровья вынудило суд в декабре 2018 г. прервать процесс. Вероятно, приговора уже не будет.</a:t>
            </a:r>
          </a:p>
        </p:txBody>
      </p:sp>
      <p:pic>
        <p:nvPicPr>
          <p:cNvPr id="4" name="Рисунок 3" descr="Йохан Р. на скамье подсудимых. &lt;br&g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505200"/>
            <a:ext cx="571246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119798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онцлагерь Штуттхоф. &lt;br&g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"/>
            <a:ext cx="57150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81000" y="3429000"/>
            <a:ext cx="8534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dirty="0">
                <a:solidFill>
                  <a:schemeClr val="bg1"/>
                </a:solidFill>
                <a:latin typeface="Spectral"/>
                <a:ea typeface="Times New Roman" panose="02020603050405020304" pitchFamily="18" charset="0"/>
              </a:rPr>
              <a:t>Во время всех этих процессов, каждый из которых кажется уже «последним судом» над нацистами, многие задавались вопросом: стоит ли грозить тюремным заключением старикам, совершившим злодеяния в страшное время? Юристы разных стран полагают, что стоит. Даже в самое страшное время войны у человека был выбор. Любой мог отказаться, бежать, если его вынуждают убивать евреев, в конце концов — просто не идти в СС (там все были добровольцами). Всякое преступление должно быть наказано. Особенно те, у которых не может быть срока давности. И от этого не должна спасать даже глубокая старость.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6305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4400" y="198595"/>
            <a:ext cx="4191000" cy="6324599"/>
          </a:xfrm>
          <a:prstGeom prst="rect">
            <a:avLst/>
          </a:prstGeom>
        </p:spPr>
      </p:pic>
      <p:sp>
        <p:nvSpPr>
          <p:cNvPr id="5" name="object 2"/>
          <p:cNvSpPr txBox="1"/>
          <p:nvPr/>
        </p:nvSpPr>
        <p:spPr>
          <a:xfrm>
            <a:off x="457200" y="1371600"/>
            <a:ext cx="4114801" cy="397859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2400" b="1" u="heavy" spc="-50" dirty="0">
                <a:solidFill>
                  <a:schemeClr val="bg1"/>
                </a:solidFill>
                <a:uFill>
                  <a:solidFill>
                    <a:srgbClr val="C00000"/>
                  </a:solidFill>
                </a:uFill>
                <a:latin typeface="Cambria"/>
                <a:cs typeface="Cambria"/>
              </a:rPr>
              <a:t>«Советский</a:t>
            </a:r>
            <a:r>
              <a:rPr sz="2400" b="1" u="heavy" spc="135" dirty="0">
                <a:solidFill>
                  <a:schemeClr val="bg1"/>
                </a:solidFill>
                <a:uFill>
                  <a:solidFill>
                    <a:srgbClr val="C00000"/>
                  </a:solidFill>
                </a:uFill>
                <a:latin typeface="Cambria"/>
                <a:cs typeface="Cambria"/>
              </a:rPr>
              <a:t> </a:t>
            </a:r>
            <a:r>
              <a:rPr sz="2400" b="1" u="heavy" spc="-60" dirty="0">
                <a:solidFill>
                  <a:schemeClr val="bg1"/>
                </a:solidFill>
                <a:uFill>
                  <a:solidFill>
                    <a:srgbClr val="C00000"/>
                  </a:solidFill>
                </a:uFill>
                <a:latin typeface="Cambria"/>
                <a:cs typeface="Cambria"/>
              </a:rPr>
              <a:t>Нюрнберг»</a:t>
            </a:r>
            <a:endParaRPr sz="2400" dirty="0">
              <a:solidFill>
                <a:schemeClr val="bg1"/>
              </a:solidFill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400" b="1" spc="10" dirty="0">
                <a:solidFill>
                  <a:schemeClr val="bg1"/>
                </a:solidFill>
                <a:latin typeface="Cambria"/>
                <a:cs typeface="Cambria"/>
              </a:rPr>
              <a:t>начался</a:t>
            </a:r>
            <a:r>
              <a:rPr sz="2400" b="1" spc="13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2400" b="1" spc="-80" dirty="0">
                <a:solidFill>
                  <a:schemeClr val="bg1"/>
                </a:solidFill>
                <a:latin typeface="Cambria"/>
                <a:cs typeface="Cambria"/>
              </a:rPr>
              <a:t>ещё</a:t>
            </a:r>
            <a:r>
              <a:rPr sz="2400" b="1" spc="14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2400" b="1" spc="-60" dirty="0">
                <a:solidFill>
                  <a:schemeClr val="bg1"/>
                </a:solidFill>
                <a:latin typeface="Cambria"/>
                <a:cs typeface="Cambria"/>
              </a:rPr>
              <a:t>в</a:t>
            </a:r>
            <a:r>
              <a:rPr sz="2400" b="1" spc="19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2400" b="1" u="heavy" spc="-114" dirty="0">
                <a:solidFill>
                  <a:schemeClr val="bg1"/>
                </a:solidFill>
                <a:uFill>
                  <a:solidFill>
                    <a:srgbClr val="C00000"/>
                  </a:solidFill>
                </a:uFill>
                <a:latin typeface="Cambria"/>
                <a:cs typeface="Cambria"/>
              </a:rPr>
              <a:t>1943</a:t>
            </a:r>
            <a:r>
              <a:rPr sz="2400" b="1" u="heavy" spc="180" dirty="0">
                <a:solidFill>
                  <a:schemeClr val="bg1"/>
                </a:solidFill>
                <a:uFill>
                  <a:solidFill>
                    <a:srgbClr val="C00000"/>
                  </a:solidFill>
                </a:uFill>
                <a:latin typeface="Cambria"/>
                <a:cs typeface="Cambria"/>
              </a:rPr>
              <a:t> </a:t>
            </a:r>
            <a:r>
              <a:rPr sz="2400" b="1" u="heavy" spc="-35" dirty="0">
                <a:solidFill>
                  <a:schemeClr val="bg1"/>
                </a:solidFill>
                <a:uFill>
                  <a:solidFill>
                    <a:srgbClr val="C00000"/>
                  </a:solidFill>
                </a:uFill>
                <a:latin typeface="Cambria"/>
                <a:cs typeface="Cambria"/>
              </a:rPr>
              <a:t>году.</a:t>
            </a:r>
            <a:endParaRPr sz="2400" dirty="0">
              <a:solidFill>
                <a:schemeClr val="bg1"/>
              </a:solidFill>
              <a:latin typeface="Cambria"/>
              <a:cs typeface="Cambria"/>
            </a:endParaRPr>
          </a:p>
          <a:p>
            <a:pPr marL="12700" marR="1354455">
              <a:lnSpc>
                <a:spcPct val="107200"/>
              </a:lnSpc>
              <a:spcBef>
                <a:spcPts val="790"/>
              </a:spcBef>
            </a:pPr>
            <a:r>
              <a:rPr sz="2400" b="1" spc="45" dirty="0">
                <a:solidFill>
                  <a:schemeClr val="bg1"/>
                </a:solidFill>
                <a:latin typeface="Cambria"/>
                <a:cs typeface="Cambria"/>
              </a:rPr>
              <a:t>Это</a:t>
            </a:r>
            <a:r>
              <a:rPr sz="2400" b="1" spc="11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2400" b="1" spc="-10" dirty="0">
                <a:solidFill>
                  <a:schemeClr val="bg1"/>
                </a:solidFill>
                <a:latin typeface="Cambria"/>
                <a:cs typeface="Cambria"/>
              </a:rPr>
              <a:t>Краснодарский, </a:t>
            </a:r>
            <a:r>
              <a:rPr sz="2400" b="1" spc="-68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2400" b="1" spc="-40" dirty="0">
                <a:solidFill>
                  <a:schemeClr val="bg1"/>
                </a:solidFill>
                <a:latin typeface="Cambria"/>
                <a:cs typeface="Cambria"/>
              </a:rPr>
              <a:t>Краснодонский</a:t>
            </a:r>
            <a:r>
              <a:rPr sz="2400" b="1" spc="15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2400" b="1" spc="-35" dirty="0">
                <a:solidFill>
                  <a:schemeClr val="bg1"/>
                </a:solidFill>
                <a:latin typeface="Cambria"/>
                <a:cs typeface="Cambria"/>
              </a:rPr>
              <a:t>и</a:t>
            </a:r>
            <a:endParaRPr sz="2400" dirty="0">
              <a:solidFill>
                <a:schemeClr val="bg1"/>
              </a:solidFill>
              <a:latin typeface="Cambria"/>
              <a:cs typeface="Cambria"/>
            </a:endParaRPr>
          </a:p>
          <a:p>
            <a:pPr marL="12700" marR="5080">
              <a:lnSpc>
                <a:spcPts val="4120"/>
              </a:lnSpc>
              <a:spcBef>
                <a:spcPts val="170"/>
              </a:spcBef>
            </a:pPr>
            <a:r>
              <a:rPr sz="2400" b="1" spc="-25" dirty="0">
                <a:solidFill>
                  <a:schemeClr val="bg1"/>
                </a:solidFill>
                <a:latin typeface="Cambria"/>
                <a:cs typeface="Cambria"/>
              </a:rPr>
              <a:t>Харьковский</a:t>
            </a:r>
            <a:r>
              <a:rPr sz="2400" b="1" spc="12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2400" b="1" spc="-75" dirty="0">
                <a:solidFill>
                  <a:schemeClr val="bg1"/>
                </a:solidFill>
                <a:latin typeface="Cambria"/>
                <a:cs typeface="Cambria"/>
              </a:rPr>
              <a:t>процессы</a:t>
            </a:r>
            <a:r>
              <a:rPr sz="2400" b="1" spc="11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2400" b="1" spc="5" dirty="0">
                <a:solidFill>
                  <a:schemeClr val="bg1"/>
                </a:solidFill>
                <a:latin typeface="Cambria"/>
                <a:cs typeface="Cambria"/>
              </a:rPr>
              <a:t>над </a:t>
            </a:r>
            <a:r>
              <a:rPr sz="2400" b="1" spc="-69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2400" b="1" spc="-25" dirty="0">
                <a:solidFill>
                  <a:schemeClr val="bg1"/>
                </a:solidFill>
                <a:latin typeface="Cambria"/>
                <a:cs typeface="Cambria"/>
              </a:rPr>
              <a:t>нацистскими</a:t>
            </a:r>
            <a:r>
              <a:rPr sz="2400" b="1" spc="130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2400" b="1" spc="-60" dirty="0">
                <a:solidFill>
                  <a:schemeClr val="bg1"/>
                </a:solidFill>
                <a:latin typeface="Cambria"/>
                <a:cs typeface="Cambria"/>
              </a:rPr>
              <a:t>военными</a:t>
            </a:r>
            <a:endParaRPr sz="2400" dirty="0">
              <a:solidFill>
                <a:schemeClr val="bg1"/>
              </a:solidFill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2400" b="1" spc="-20" dirty="0">
                <a:solidFill>
                  <a:schemeClr val="bg1"/>
                </a:solidFill>
                <a:latin typeface="Cambria"/>
                <a:cs typeface="Cambria"/>
              </a:rPr>
              <a:t>преступниками</a:t>
            </a:r>
            <a:r>
              <a:rPr sz="2400" b="1" spc="13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2400" b="1" spc="-35" dirty="0">
                <a:solidFill>
                  <a:schemeClr val="bg1"/>
                </a:solidFill>
                <a:latin typeface="Cambria"/>
                <a:cs typeface="Cambria"/>
              </a:rPr>
              <a:t>и</a:t>
            </a:r>
            <a:r>
              <a:rPr sz="2400" b="1" spc="175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r>
              <a:rPr sz="2400" b="1" spc="5" dirty="0">
                <a:solidFill>
                  <a:schemeClr val="bg1"/>
                </a:solidFill>
                <a:latin typeface="Cambria"/>
                <a:cs typeface="Cambria"/>
              </a:rPr>
              <a:t>их</a:t>
            </a:r>
            <a:endParaRPr sz="2400" dirty="0">
              <a:solidFill>
                <a:schemeClr val="bg1"/>
              </a:solidFill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2400" b="1" spc="-40" dirty="0">
                <a:solidFill>
                  <a:schemeClr val="bg1"/>
                </a:solidFill>
                <a:latin typeface="Cambria"/>
                <a:cs typeface="Cambria"/>
              </a:rPr>
              <a:t>пособниками.</a:t>
            </a:r>
            <a:endParaRPr sz="24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917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304800"/>
            <a:ext cx="8458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14 октября 1942 г. впервые советским руководством было высказано требование о привлечении к международному суду гитлеровских захватчиков и их пособников.</a:t>
            </a:r>
            <a:endParaRPr lang="ru-RU" dirty="0" smtClean="0">
              <a:solidFill>
                <a:schemeClr val="bg1"/>
              </a:solidFill>
              <a:effectLst/>
            </a:endParaRPr>
          </a:p>
          <a:p>
            <a:pPr algn="just" fontAlgn="base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2 ноября 1942 года указом Президиума Верховного Совета СССР была образована Чрезвычайная государственная комиссия по установлению и расследованию злодеяний немецко-фашистских захватчиков и их сообщников и причиненного ими ущерба гражданам, колхозам, общественным организациям, государственным предприятиям и учреждениям СССР (ЧГК).</a:t>
            </a:r>
            <a:endParaRPr lang="ru-RU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Рисунок 4" descr="https://avatars.mds.yandex.net/i?id=78a3ef76ec96dca0efe2a740ce1509c36cb53908-7086430-images-thumbs&amp;n=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819400"/>
            <a:ext cx="5664835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22286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prokuratura.gov.by/upload/iblock/52d/1c8ktn6vh59z2myh6tjkkmpcueyhbbj9/photo_2023_04_19_16_28_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"/>
            <a:ext cx="8991599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45141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E57B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</TotalTime>
  <Words>2172</Words>
  <Application>Microsoft Office PowerPoint</Application>
  <PresentationFormat>Экран (4:3)</PresentationFormat>
  <Paragraphs>272</Paragraphs>
  <Slides>69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1" baseType="lpstr">
      <vt:lpstr>Office Theme</vt:lpstr>
      <vt:lpstr>Точечный рисунок</vt:lpstr>
      <vt:lpstr>Слайд 1</vt:lpstr>
      <vt:lpstr>Слайд 2</vt:lpstr>
      <vt:lpstr>Слайд 3</vt:lpstr>
      <vt:lpstr>Слайд 4</vt:lpstr>
      <vt:lpstr>«ВРАГИ СОЖГЛИ РОДНУЮ ХАТУ…» (1945 год) М.В. Исаковский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Историческая справка</vt:lpstr>
      <vt:lpstr>Слайд 18</vt:lpstr>
      <vt:lpstr>Слайд 19</vt:lpstr>
      <vt:lpstr>Крымская конференция руководителей трёх союзных держав — СССР,  США и Великобритании (4—11 февр. 1945 г.)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Кури́льские острова́ — цепь островов между полуостровом Камчатка и островом Хоккайдо, чуть выпуклой дугой отделяющая Охотское море от Тихого океана. </vt:lpstr>
      <vt:lpstr>Курильские острова входят в состав Сахалинской области России.</vt:lpstr>
      <vt:lpstr>До прихода русских и японцев острова были населены айнами. На их языке «куру» означало «человек, пришедший ниоткуда», откуда и пошло их второе название «курильцы», а затем и наименование архипелага.</vt:lpstr>
      <vt:lpstr>В России первое упоминание о Курильских островах относится к 1646 году, когда Н. И. Колобов рассказал о населяющих острова бородатых айнах. 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Нюрнбергский процесс</dc:title>
  <dc:creator>User</dc:creator>
  <cp:lastModifiedBy>Точка Роста</cp:lastModifiedBy>
  <cp:revision>32</cp:revision>
  <dcterms:created xsi:type="dcterms:W3CDTF">2024-02-17T22:42:03Z</dcterms:created>
  <dcterms:modified xsi:type="dcterms:W3CDTF">2024-02-20T00:28:29Z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2024-02-08T00:00:00Z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2024-02-17T00:00:00Z</vt:filetime>
  </property>
</Properties>
</file>