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3436600" cy="7562850"/>
  <p:notesSz cx="134366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4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221" y="2344483"/>
            <a:ext cx="1142650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442" y="4235196"/>
            <a:ext cx="941006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30356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30356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147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119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30356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464072" y="426986"/>
            <a:ext cx="511705" cy="4308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4259" y="180848"/>
            <a:ext cx="13054431" cy="915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30356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7465" y="2376017"/>
            <a:ext cx="11503025" cy="2662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983209" y="7114244"/>
            <a:ext cx="16129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5343" y="922274"/>
            <a:ext cx="6144521" cy="51584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008610" y="709980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A6A6A6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6133" y="553212"/>
            <a:ext cx="6788150" cy="105410"/>
            <a:chOff x="326133" y="553212"/>
            <a:chExt cx="6788150" cy="1054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133" y="553212"/>
              <a:ext cx="6787900" cy="1051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0044" y="582168"/>
              <a:ext cx="6720205" cy="0"/>
            </a:xfrm>
            <a:custGeom>
              <a:avLst/>
              <a:gdLst/>
              <a:ahLst/>
              <a:cxnLst/>
              <a:rect l="l" t="t" r="r" b="b"/>
              <a:pathLst>
                <a:path w="6720205">
                  <a:moveTo>
                    <a:pt x="0" y="0"/>
                  </a:moveTo>
                  <a:lnTo>
                    <a:pt x="6719824" y="0"/>
                  </a:lnTo>
                </a:path>
              </a:pathLst>
            </a:custGeom>
            <a:ln w="381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0887" y="2765882"/>
            <a:ext cx="6013450" cy="1794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375F92"/>
                </a:solidFill>
              </a:rPr>
              <a:t>ОБ</a:t>
            </a:r>
            <a:r>
              <a:rPr sz="2900" spc="-55" dirty="0">
                <a:solidFill>
                  <a:srgbClr val="375F92"/>
                </a:solidFill>
              </a:rPr>
              <a:t> </a:t>
            </a:r>
            <a:r>
              <a:rPr sz="2900" spc="-15" dirty="0">
                <a:solidFill>
                  <a:srgbClr val="375F92"/>
                </a:solidFill>
              </a:rPr>
              <a:t>ОСОБЕННОСТЯХ</a:t>
            </a:r>
            <a:r>
              <a:rPr sz="2900" spc="-50" dirty="0">
                <a:solidFill>
                  <a:srgbClr val="375F92"/>
                </a:solidFill>
              </a:rPr>
              <a:t> </a:t>
            </a:r>
            <a:r>
              <a:rPr sz="2900" dirty="0">
                <a:solidFill>
                  <a:srgbClr val="375F92"/>
                </a:solidFill>
              </a:rPr>
              <a:t>ВВЕДЕНИЯ </a:t>
            </a:r>
            <a:r>
              <a:rPr sz="2900" spc="-790" dirty="0">
                <a:solidFill>
                  <a:srgbClr val="375F92"/>
                </a:solidFill>
              </a:rPr>
              <a:t> </a:t>
            </a:r>
            <a:r>
              <a:rPr sz="2900" spc="-20" dirty="0">
                <a:solidFill>
                  <a:srgbClr val="375F92"/>
                </a:solidFill>
              </a:rPr>
              <a:t>ФЕДЕРАЛЬНЫХ</a:t>
            </a:r>
            <a:r>
              <a:rPr sz="2900" spc="-10" dirty="0">
                <a:solidFill>
                  <a:srgbClr val="375F92"/>
                </a:solidFill>
              </a:rPr>
              <a:t> </a:t>
            </a:r>
            <a:r>
              <a:rPr sz="2900" dirty="0">
                <a:solidFill>
                  <a:srgbClr val="375F92"/>
                </a:solidFill>
              </a:rPr>
              <a:t>ОСНОВНЫХ</a:t>
            </a:r>
            <a:endParaRPr sz="2900"/>
          </a:p>
          <a:p>
            <a:pPr marL="12700" marR="908685">
              <a:lnSpc>
                <a:spcPct val="100000"/>
              </a:lnSpc>
            </a:pPr>
            <a:r>
              <a:rPr sz="2900" dirty="0">
                <a:solidFill>
                  <a:srgbClr val="375F92"/>
                </a:solidFill>
              </a:rPr>
              <a:t>ОБЩЕОБ</a:t>
            </a:r>
            <a:r>
              <a:rPr sz="2900" spc="-265" dirty="0">
                <a:solidFill>
                  <a:srgbClr val="375F92"/>
                </a:solidFill>
              </a:rPr>
              <a:t>Р</a:t>
            </a:r>
            <a:r>
              <a:rPr sz="2900" spc="-5" dirty="0">
                <a:solidFill>
                  <a:srgbClr val="375F92"/>
                </a:solidFill>
              </a:rPr>
              <a:t>А</a:t>
            </a:r>
            <a:r>
              <a:rPr sz="2900" spc="-30" dirty="0">
                <a:solidFill>
                  <a:srgbClr val="375F92"/>
                </a:solidFill>
              </a:rPr>
              <a:t>З</a:t>
            </a:r>
            <a:r>
              <a:rPr sz="2900" dirty="0">
                <a:solidFill>
                  <a:srgbClr val="375F92"/>
                </a:solidFill>
              </a:rPr>
              <a:t>О</a:t>
            </a:r>
            <a:r>
              <a:rPr sz="2900" spc="-145" dirty="0">
                <a:solidFill>
                  <a:srgbClr val="375F92"/>
                </a:solidFill>
              </a:rPr>
              <a:t>В</a:t>
            </a:r>
            <a:r>
              <a:rPr sz="2900" spc="-140" dirty="0">
                <a:solidFill>
                  <a:srgbClr val="375F92"/>
                </a:solidFill>
              </a:rPr>
              <a:t>А</a:t>
            </a:r>
            <a:r>
              <a:rPr sz="2900" dirty="0">
                <a:solidFill>
                  <a:srgbClr val="375F92"/>
                </a:solidFill>
              </a:rPr>
              <a:t>ТЕЛЬН</a:t>
            </a:r>
            <a:r>
              <a:rPr sz="2900" spc="-10" dirty="0">
                <a:solidFill>
                  <a:srgbClr val="375F92"/>
                </a:solidFill>
              </a:rPr>
              <a:t>Ы</a:t>
            </a:r>
            <a:r>
              <a:rPr sz="2900" dirty="0">
                <a:solidFill>
                  <a:srgbClr val="375F92"/>
                </a:solidFill>
              </a:rPr>
              <a:t>Х  </a:t>
            </a:r>
            <a:r>
              <a:rPr sz="2900" spc="-40" dirty="0">
                <a:solidFill>
                  <a:srgbClr val="375F92"/>
                </a:solidFill>
              </a:rPr>
              <a:t>ПРОГРАММ</a:t>
            </a:r>
            <a:endParaRPr sz="2900"/>
          </a:p>
        </p:txBody>
      </p:sp>
      <p:grpSp>
        <p:nvGrpSpPr>
          <p:cNvPr id="9" name="object 9"/>
          <p:cNvGrpSpPr/>
          <p:nvPr/>
        </p:nvGrpSpPr>
        <p:grpSpPr>
          <a:xfrm>
            <a:off x="327659" y="304800"/>
            <a:ext cx="12896215" cy="630555"/>
            <a:chOff x="327659" y="304800"/>
            <a:chExt cx="12896215" cy="630555"/>
          </a:xfrm>
        </p:grpSpPr>
        <p:sp>
          <p:nvSpPr>
            <p:cNvPr id="10" name="object 10"/>
            <p:cNvSpPr/>
            <p:nvPr/>
          </p:nvSpPr>
          <p:spPr>
            <a:xfrm>
              <a:off x="12206224" y="342849"/>
              <a:ext cx="1005205" cy="579755"/>
            </a:xfrm>
            <a:custGeom>
              <a:avLst/>
              <a:gdLst/>
              <a:ahLst/>
              <a:cxnLst/>
              <a:rect l="l" t="t" r="r" b="b"/>
              <a:pathLst>
                <a:path w="1005205" h="579755">
                  <a:moveTo>
                    <a:pt x="1004887" y="0"/>
                  </a:moveTo>
                  <a:lnTo>
                    <a:pt x="0" y="0"/>
                  </a:lnTo>
                  <a:lnTo>
                    <a:pt x="0" y="579424"/>
                  </a:lnTo>
                  <a:lnTo>
                    <a:pt x="1004887" y="579424"/>
                  </a:lnTo>
                  <a:lnTo>
                    <a:pt x="10048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206224" y="342849"/>
              <a:ext cx="1005205" cy="579755"/>
            </a:xfrm>
            <a:custGeom>
              <a:avLst/>
              <a:gdLst/>
              <a:ahLst/>
              <a:cxnLst/>
              <a:rect l="l" t="t" r="r" b="b"/>
              <a:pathLst>
                <a:path w="1005205" h="579755">
                  <a:moveTo>
                    <a:pt x="0" y="579424"/>
                  </a:moveTo>
                  <a:lnTo>
                    <a:pt x="1004887" y="579424"/>
                  </a:lnTo>
                  <a:lnTo>
                    <a:pt x="1004887" y="0"/>
                  </a:lnTo>
                  <a:lnTo>
                    <a:pt x="0" y="0"/>
                  </a:lnTo>
                  <a:lnTo>
                    <a:pt x="0" y="57942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59" y="304800"/>
              <a:ext cx="12784836" cy="1234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69684" y="342900"/>
              <a:ext cx="12700635" cy="0"/>
            </a:xfrm>
            <a:custGeom>
              <a:avLst/>
              <a:gdLst/>
              <a:ahLst/>
              <a:cxnLst/>
              <a:rect l="l" t="t" r="r" b="b"/>
              <a:pathLst>
                <a:path w="12700635">
                  <a:moveTo>
                    <a:pt x="0" y="0"/>
                  </a:moveTo>
                  <a:lnTo>
                    <a:pt x="12700393" y="0"/>
                  </a:lnTo>
                </a:path>
              </a:pathLst>
            </a:custGeom>
            <a:ln w="381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96390" y="0"/>
            <a:ext cx="3743960" cy="7584440"/>
            <a:chOff x="9696390" y="0"/>
            <a:chExt cx="3743960" cy="7584440"/>
          </a:xfrm>
        </p:grpSpPr>
        <p:sp>
          <p:nvSpPr>
            <p:cNvPr id="3" name="object 3"/>
            <p:cNvSpPr/>
            <p:nvPr/>
          </p:nvSpPr>
          <p:spPr>
            <a:xfrm>
              <a:off x="12434824" y="198374"/>
              <a:ext cx="762000" cy="838200"/>
            </a:xfrm>
            <a:custGeom>
              <a:avLst/>
              <a:gdLst/>
              <a:ahLst/>
              <a:cxnLst/>
              <a:rect l="l" t="t" r="r" b="b"/>
              <a:pathLst>
                <a:path w="762000" h="838200">
                  <a:moveTo>
                    <a:pt x="761999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761999" y="838200"/>
                  </a:lnTo>
                  <a:lnTo>
                    <a:pt x="761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17659" y="0"/>
              <a:ext cx="3722370" cy="7559675"/>
            </a:xfrm>
            <a:custGeom>
              <a:avLst/>
              <a:gdLst/>
              <a:ahLst/>
              <a:cxnLst/>
              <a:rect l="l" t="t" r="r" b="b"/>
              <a:pathLst>
                <a:path w="3722369" h="7559675">
                  <a:moveTo>
                    <a:pt x="3722116" y="0"/>
                  </a:moveTo>
                  <a:lnTo>
                    <a:pt x="0" y="0"/>
                  </a:lnTo>
                  <a:lnTo>
                    <a:pt x="0" y="7559674"/>
                  </a:lnTo>
                  <a:lnTo>
                    <a:pt x="3101721" y="7559674"/>
                  </a:lnTo>
                  <a:lnTo>
                    <a:pt x="3722116" y="6939318"/>
                  </a:lnTo>
                  <a:lnTo>
                    <a:pt x="3722116" y="0"/>
                  </a:lnTo>
                  <a:close/>
                </a:path>
              </a:pathLst>
            </a:custGeom>
            <a:solidFill>
              <a:srgbClr val="DCE6F1">
                <a:alpha val="6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61776" y="172212"/>
              <a:ext cx="886968" cy="12009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88446" y="198450"/>
              <a:ext cx="780592" cy="10937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710677" y="0"/>
              <a:ext cx="6985" cy="7555865"/>
            </a:xfrm>
            <a:custGeom>
              <a:avLst/>
              <a:gdLst/>
              <a:ahLst/>
              <a:cxnLst/>
              <a:rect l="l" t="t" r="r" b="b"/>
              <a:pathLst>
                <a:path w="6984" h="7555865">
                  <a:moveTo>
                    <a:pt x="6981" y="7555767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6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97167" y="6523482"/>
            <a:ext cx="45720" cy="862330"/>
          </a:xfrm>
          <a:custGeom>
            <a:avLst/>
            <a:gdLst/>
            <a:ahLst/>
            <a:cxnLst/>
            <a:rect l="l" t="t" r="r" b="b"/>
            <a:pathLst>
              <a:path w="45720" h="862329">
                <a:moveTo>
                  <a:pt x="45718" y="0"/>
                </a:moveTo>
                <a:lnTo>
                  <a:pt x="0" y="0"/>
                </a:lnTo>
                <a:lnTo>
                  <a:pt x="0" y="862190"/>
                </a:lnTo>
                <a:lnTo>
                  <a:pt x="45718" y="862190"/>
                </a:lnTo>
                <a:lnTo>
                  <a:pt x="4571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4259" y="180848"/>
            <a:ext cx="6975475" cy="915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865"/>
              </a:lnSpc>
              <a:spcBef>
                <a:spcPts val="95"/>
              </a:spcBef>
            </a:pPr>
            <a:r>
              <a:rPr spc="60" dirty="0"/>
              <a:t>ВНЕСЕНИЕ</a:t>
            </a:r>
            <a:r>
              <a:rPr spc="95" dirty="0"/>
              <a:t> </a:t>
            </a:r>
            <a:r>
              <a:rPr spc="65" dirty="0"/>
              <a:t>ИЗМЕНЕНИЙ</a:t>
            </a:r>
          </a:p>
          <a:p>
            <a:pPr marL="85725">
              <a:lnSpc>
                <a:spcPts val="3145"/>
              </a:lnSpc>
            </a:pPr>
            <a:r>
              <a:rPr sz="1800" dirty="0"/>
              <a:t>№</a:t>
            </a:r>
            <a:r>
              <a:rPr sz="1800" spc="165" dirty="0"/>
              <a:t> </a:t>
            </a:r>
            <a:r>
              <a:rPr sz="1800" spc="65" dirty="0"/>
              <a:t>ФЗ-273</a:t>
            </a:r>
            <a:r>
              <a:rPr sz="1800" spc="130" dirty="0"/>
              <a:t> </a:t>
            </a:r>
            <a:r>
              <a:rPr sz="1800" spc="50" dirty="0"/>
              <a:t>«Об</a:t>
            </a:r>
            <a:r>
              <a:rPr sz="1800" spc="150" dirty="0"/>
              <a:t> </a:t>
            </a:r>
            <a:r>
              <a:rPr sz="1800" spc="65" dirty="0"/>
              <a:t>образовании</a:t>
            </a:r>
            <a:r>
              <a:rPr sz="1800" spc="130" dirty="0"/>
              <a:t> </a:t>
            </a:r>
            <a:r>
              <a:rPr sz="1800" dirty="0"/>
              <a:t>в</a:t>
            </a:r>
            <a:r>
              <a:rPr sz="1800" spc="165" dirty="0"/>
              <a:t> </a:t>
            </a:r>
            <a:r>
              <a:rPr sz="1800" spc="60" dirty="0"/>
              <a:t>Российской</a:t>
            </a:r>
            <a:r>
              <a:rPr sz="1800" spc="130" dirty="0"/>
              <a:t> </a:t>
            </a:r>
            <a:r>
              <a:rPr sz="1800" spc="75" dirty="0"/>
              <a:t>Федерации»</a:t>
            </a:r>
            <a:r>
              <a:rPr sz="2800" spc="75" dirty="0">
                <a:solidFill>
                  <a:srgbClr val="00AFEF"/>
                </a:solidFill>
              </a:rPr>
              <a:t>*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9870567" y="1354963"/>
            <a:ext cx="3364865" cy="1083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 algn="ctr">
              <a:lnSpc>
                <a:spcPts val="1675"/>
              </a:lnSpc>
              <a:spcBef>
                <a:spcPts val="105"/>
              </a:spcBef>
            </a:pP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Ч.</a:t>
            </a:r>
            <a:r>
              <a:rPr sz="1400" b="1" spc="-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10</a:t>
            </a:r>
            <a:r>
              <a:rPr sz="1400" b="1" spc="-4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375F92"/>
                </a:solidFill>
                <a:latin typeface="Arial"/>
                <a:cs typeface="Arial"/>
              </a:rPr>
              <a:t>СТ.</a:t>
            </a:r>
            <a:r>
              <a:rPr sz="1400" b="1" spc="-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 marL="63500">
              <a:lnSpc>
                <a:spcPts val="1675"/>
              </a:lnSpc>
              <a:tabLst>
                <a:tab pos="438150" algn="l"/>
              </a:tabLst>
            </a:pPr>
            <a:r>
              <a:rPr sz="1400" dirty="0">
                <a:latin typeface="Calibri"/>
                <a:cs typeface="Calibri"/>
              </a:rPr>
              <a:t>10</a:t>
            </a:r>
            <a:r>
              <a:rPr sz="1350" baseline="24691" dirty="0">
                <a:latin typeface="Calibri"/>
                <a:cs typeface="Calibri"/>
              </a:rPr>
              <a:t>1	</a:t>
            </a:r>
            <a:r>
              <a:rPr sz="1000" spc="-15" dirty="0">
                <a:latin typeface="Microsoft Sans Serif"/>
                <a:cs typeface="Microsoft Sans Serif"/>
              </a:rPr>
              <a:t>Федеральная</a:t>
            </a:r>
            <a:r>
              <a:rPr sz="1000" spc="39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основная</a:t>
            </a:r>
            <a:r>
              <a:rPr sz="1000" spc="409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общеобразовательная</a:t>
            </a:r>
            <a:endParaRPr sz="1000">
              <a:latin typeface="Microsoft Sans Serif"/>
              <a:cs typeface="Microsoft Sans Serif"/>
            </a:endParaRPr>
          </a:p>
          <a:p>
            <a:pPr marL="63500" marR="55880" algn="just">
              <a:lnSpc>
                <a:spcPct val="100000"/>
              </a:lnSpc>
              <a:spcBef>
                <a:spcPts val="170"/>
              </a:spcBef>
            </a:pPr>
            <a:r>
              <a:rPr sz="1000" spc="-15" dirty="0">
                <a:latin typeface="Microsoft Sans Serif"/>
                <a:cs typeface="Microsoft Sans Serif"/>
              </a:rPr>
              <a:t>программа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-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учебно-методическая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документация,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определяющая</a:t>
            </a:r>
            <a:r>
              <a:rPr sz="1000" spc="-5" dirty="0">
                <a:latin typeface="Microsoft Sans Serif"/>
                <a:cs typeface="Microsoft Sans Serif"/>
              </a:rPr>
              <a:t> единые</a:t>
            </a:r>
            <a:r>
              <a:rPr sz="1000" dirty="0">
                <a:latin typeface="Microsoft Sans Serif"/>
                <a:cs typeface="Microsoft Sans Serif"/>
              </a:rPr>
              <a:t> для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Российской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Федерации 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базовые</a:t>
            </a:r>
            <a:r>
              <a:rPr sz="1000" spc="-10" dirty="0">
                <a:latin typeface="Microsoft Sans Serif"/>
                <a:cs typeface="Microsoft Sans Serif"/>
              </a:rPr>
              <a:t> объем</a:t>
            </a:r>
            <a:r>
              <a:rPr sz="1000" spc="-5" dirty="0">
                <a:latin typeface="Microsoft Sans Serif"/>
                <a:cs typeface="Microsoft Sans Serif"/>
              </a:rPr>
              <a:t> и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содержание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образования 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определенного</a:t>
            </a:r>
            <a:r>
              <a:rPr sz="1000" spc="430" dirty="0">
                <a:latin typeface="Microsoft Sans Serif"/>
                <a:cs typeface="Microsoft Sans Serif"/>
              </a:rPr>
              <a:t>  </a:t>
            </a:r>
            <a:r>
              <a:rPr sz="1000" spc="-10" dirty="0">
                <a:latin typeface="Microsoft Sans Serif"/>
                <a:cs typeface="Microsoft Sans Serif"/>
              </a:rPr>
              <a:t>уровня</a:t>
            </a:r>
            <a:r>
              <a:rPr sz="1000" spc="430" dirty="0">
                <a:latin typeface="Microsoft Sans Serif"/>
                <a:cs typeface="Microsoft Sans Serif"/>
              </a:rPr>
              <a:t> </a:t>
            </a:r>
            <a:r>
              <a:rPr sz="1000" spc="434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и</a:t>
            </a:r>
            <a:r>
              <a:rPr sz="1000" spc="425" dirty="0">
                <a:latin typeface="Microsoft Sans Serif"/>
                <a:cs typeface="Microsoft Sans Serif"/>
              </a:rPr>
              <a:t> </a:t>
            </a:r>
            <a:r>
              <a:rPr sz="1000" spc="4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(или)    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определенной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21367" y="2412873"/>
            <a:ext cx="3261360" cy="594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Microsoft Sans Serif"/>
                <a:cs typeface="Microsoft Sans Serif"/>
              </a:rPr>
              <a:t>направленности,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планируемые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результаты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освоения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образовательной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программы.</a:t>
            </a:r>
            <a:endParaRPr sz="1000">
              <a:latin typeface="Microsoft Sans Serif"/>
              <a:cs typeface="Microsoft Sans Serif"/>
            </a:endParaRPr>
          </a:p>
          <a:p>
            <a:pPr marL="116839" algn="ctr">
              <a:lnSpc>
                <a:spcPct val="100000"/>
              </a:lnSpc>
              <a:spcBef>
                <a:spcPts val="405"/>
              </a:spcBef>
            </a:pP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Ч. 6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375F92"/>
                </a:solidFill>
                <a:latin typeface="Arial"/>
                <a:cs typeface="Arial"/>
              </a:rPr>
              <a:t>С</a:t>
            </a:r>
            <a:r>
              <a:rPr sz="1400" b="1" spc="-16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.</a:t>
            </a:r>
            <a:r>
              <a:rPr sz="1400" b="1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95967" y="2892298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00" spc="7" baseline="-15873" dirty="0">
                <a:latin typeface="Calibri"/>
                <a:cs typeface="Calibri"/>
              </a:rPr>
              <a:t>6</a:t>
            </a:r>
            <a:r>
              <a:rPr sz="900" spc="5" dirty="0"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69779" y="2997454"/>
            <a:ext cx="30111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Microsoft Sans Serif"/>
                <a:cs typeface="Microsoft Sans Serif"/>
              </a:rPr>
              <a:t>Организация,</a:t>
            </a:r>
            <a:r>
              <a:rPr sz="1000" spc="125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осуществляющая</a:t>
            </a:r>
            <a:r>
              <a:rPr sz="1000" spc="1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образовательную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21367" y="3181857"/>
            <a:ext cx="20173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050290" algn="l"/>
                <a:tab pos="1417320" algn="l"/>
              </a:tabLst>
            </a:pPr>
            <a:r>
              <a:rPr sz="1000" spc="-15" dirty="0">
                <a:latin typeface="Microsoft Sans Serif"/>
                <a:cs typeface="Microsoft Sans Serif"/>
              </a:rPr>
              <a:t>д</a:t>
            </a:r>
            <a:r>
              <a:rPr sz="1000" spc="-10" dirty="0">
                <a:latin typeface="Microsoft Sans Serif"/>
                <a:cs typeface="Microsoft Sans Serif"/>
              </a:rPr>
              <a:t>еят</a:t>
            </a:r>
            <a:r>
              <a:rPr sz="1000" dirty="0">
                <a:latin typeface="Microsoft Sans Serif"/>
                <a:cs typeface="Microsoft Sans Serif"/>
              </a:rPr>
              <a:t>е</a:t>
            </a:r>
            <a:r>
              <a:rPr sz="1000" spc="15" dirty="0">
                <a:latin typeface="Microsoft Sans Serif"/>
                <a:cs typeface="Microsoft Sans Serif"/>
              </a:rPr>
              <a:t>л</a:t>
            </a:r>
            <a:r>
              <a:rPr sz="1000" spc="-5" dirty="0">
                <a:latin typeface="Microsoft Sans Serif"/>
                <a:cs typeface="Microsoft Sans Serif"/>
              </a:rPr>
              <a:t>ьность</a:t>
            </a:r>
            <a:r>
              <a:rPr sz="1000" dirty="0">
                <a:latin typeface="Microsoft Sans Serif"/>
                <a:cs typeface="Microsoft Sans Serif"/>
              </a:rPr>
              <a:t>	</a:t>
            </a:r>
            <a:r>
              <a:rPr sz="1000" spc="-10" dirty="0">
                <a:latin typeface="Microsoft Sans Serif"/>
                <a:cs typeface="Microsoft Sans Serif"/>
              </a:rPr>
              <a:t>по</a:t>
            </a:r>
            <a:r>
              <a:rPr sz="1000" dirty="0">
                <a:latin typeface="Microsoft Sans Serif"/>
                <a:cs typeface="Microsoft Sans Serif"/>
              </a:rPr>
              <a:t>	и</a:t>
            </a:r>
            <a:r>
              <a:rPr sz="1000" spc="-20" dirty="0">
                <a:latin typeface="Microsoft Sans Serif"/>
                <a:cs typeface="Microsoft Sans Serif"/>
              </a:rPr>
              <a:t>ме</a:t>
            </a:r>
            <a:r>
              <a:rPr sz="1000" spc="-5" dirty="0">
                <a:latin typeface="Microsoft Sans Serif"/>
                <a:cs typeface="Microsoft Sans Serif"/>
              </a:rPr>
              <a:t>ю</a:t>
            </a:r>
            <a:r>
              <a:rPr sz="1000" dirty="0">
                <a:latin typeface="Microsoft Sans Serif"/>
                <a:cs typeface="Microsoft Sans Serif"/>
              </a:rPr>
              <a:t>щи</a:t>
            </a:r>
            <a:r>
              <a:rPr sz="1000" spc="-20" dirty="0">
                <a:latin typeface="Microsoft Sans Serif"/>
                <a:cs typeface="Microsoft Sans Serif"/>
              </a:rPr>
              <a:t>м  </a:t>
            </a:r>
            <a:r>
              <a:rPr sz="1000" spc="-15" dirty="0">
                <a:latin typeface="Microsoft Sans Serif"/>
                <a:cs typeface="Microsoft Sans Serif"/>
              </a:rPr>
              <a:t>аккредитацию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59794" y="3334258"/>
            <a:ext cx="10915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Microsoft Sans Serif"/>
                <a:cs typeface="Microsoft Sans Serif"/>
              </a:rPr>
              <a:t>образовательным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142089" y="3181857"/>
            <a:ext cx="104266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625" marR="5080" indent="-28956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Microsoft Sans Serif"/>
                <a:cs typeface="Microsoft Sans Serif"/>
              </a:rPr>
              <a:t>государственную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пр</a:t>
            </a:r>
            <a:r>
              <a:rPr sz="1000" spc="-15" dirty="0">
                <a:latin typeface="Microsoft Sans Serif"/>
                <a:cs typeface="Microsoft Sans Serif"/>
              </a:rPr>
              <a:t>о</a:t>
            </a:r>
            <a:r>
              <a:rPr sz="1000" spc="-25" dirty="0">
                <a:latin typeface="Microsoft Sans Serif"/>
                <a:cs typeface="Microsoft Sans Serif"/>
              </a:rPr>
              <a:t>г</a:t>
            </a:r>
            <a:r>
              <a:rPr sz="1000" spc="-10" dirty="0">
                <a:latin typeface="Microsoft Sans Serif"/>
                <a:cs typeface="Microsoft Sans Serif"/>
              </a:rPr>
              <a:t>ра</a:t>
            </a:r>
            <a:r>
              <a:rPr sz="1000" spc="-30" dirty="0">
                <a:latin typeface="Microsoft Sans Serif"/>
                <a:cs typeface="Microsoft Sans Serif"/>
              </a:rPr>
              <a:t>м</a:t>
            </a:r>
            <a:r>
              <a:rPr sz="1000" spc="-25" dirty="0">
                <a:latin typeface="Microsoft Sans Serif"/>
                <a:cs typeface="Microsoft Sans Serif"/>
              </a:rPr>
              <a:t>мам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21367" y="3486658"/>
            <a:ext cx="32645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796925" algn="l"/>
                <a:tab pos="822960" algn="l"/>
                <a:tab pos="1997075" algn="l"/>
                <a:tab pos="2059305" algn="l"/>
                <a:tab pos="2583815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начального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общего,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основного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общего,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среднего 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</a:t>
            </a:r>
            <a:r>
              <a:rPr sz="1000" spc="-5" dirty="0">
                <a:latin typeface="Microsoft Sans Serif"/>
                <a:cs typeface="Microsoft Sans Serif"/>
              </a:rPr>
              <a:t>б</a:t>
            </a:r>
            <a:r>
              <a:rPr sz="1000" spc="-10" dirty="0">
                <a:latin typeface="Microsoft Sans Serif"/>
                <a:cs typeface="Microsoft Sans Serif"/>
              </a:rPr>
              <a:t>щ</a:t>
            </a:r>
            <a:r>
              <a:rPr sz="1000" spc="-20" dirty="0">
                <a:latin typeface="Microsoft Sans Serif"/>
                <a:cs typeface="Microsoft Sans Serif"/>
              </a:rPr>
              <a:t>ег</a:t>
            </a:r>
            <a:r>
              <a:rPr sz="1000" spc="-5" dirty="0">
                <a:latin typeface="Microsoft Sans Serif"/>
                <a:cs typeface="Microsoft Sans Serif"/>
              </a:rPr>
              <a:t>о</a:t>
            </a:r>
            <a:r>
              <a:rPr sz="1000" dirty="0">
                <a:latin typeface="Microsoft Sans Serif"/>
                <a:cs typeface="Microsoft Sans Serif"/>
              </a:rPr>
              <a:t>		</a:t>
            </a:r>
            <a:r>
              <a:rPr sz="1000" spc="-10" dirty="0">
                <a:latin typeface="Microsoft Sans Serif"/>
                <a:cs typeface="Microsoft Sans Serif"/>
              </a:rPr>
              <a:t>о</a:t>
            </a:r>
            <a:r>
              <a:rPr sz="1000" spc="-5" dirty="0">
                <a:latin typeface="Microsoft Sans Serif"/>
                <a:cs typeface="Microsoft Sans Serif"/>
              </a:rPr>
              <a:t>б</a:t>
            </a:r>
            <a:r>
              <a:rPr sz="1000" spc="-10" dirty="0">
                <a:latin typeface="Microsoft Sans Serif"/>
                <a:cs typeface="Microsoft Sans Serif"/>
              </a:rPr>
              <a:t>ра</a:t>
            </a:r>
            <a:r>
              <a:rPr sz="1000" spc="-20" dirty="0">
                <a:latin typeface="Microsoft Sans Serif"/>
                <a:cs typeface="Microsoft Sans Serif"/>
              </a:rPr>
              <a:t>зов</a:t>
            </a:r>
            <a:r>
              <a:rPr sz="1000" spc="-25" dirty="0">
                <a:latin typeface="Microsoft Sans Serif"/>
                <a:cs typeface="Microsoft Sans Serif"/>
              </a:rPr>
              <a:t>а</a:t>
            </a:r>
            <a:r>
              <a:rPr sz="1000" dirty="0">
                <a:latin typeface="Microsoft Sans Serif"/>
                <a:cs typeface="Microsoft Sans Serif"/>
              </a:rPr>
              <a:t>ни</a:t>
            </a:r>
            <a:r>
              <a:rPr sz="1000" spc="-5" dirty="0">
                <a:latin typeface="Microsoft Sans Serif"/>
                <a:cs typeface="Microsoft Sans Serif"/>
              </a:rPr>
              <a:t>я,</a:t>
            </a:r>
            <a:r>
              <a:rPr sz="1000" dirty="0">
                <a:latin typeface="Microsoft Sans Serif"/>
                <a:cs typeface="Microsoft Sans Serif"/>
              </a:rPr>
              <a:t>	</a:t>
            </a:r>
            <a:r>
              <a:rPr sz="1000" spc="-10" dirty="0">
                <a:latin typeface="Microsoft Sans Serif"/>
                <a:cs typeface="Microsoft Sans Serif"/>
              </a:rPr>
              <a:t>при</a:t>
            </a:r>
            <a:r>
              <a:rPr sz="1000" dirty="0">
                <a:latin typeface="Microsoft Sans Serif"/>
                <a:cs typeface="Microsoft Sans Serif"/>
              </a:rPr>
              <a:t>	</a:t>
            </a:r>
            <a:r>
              <a:rPr sz="1000" spc="-10" dirty="0">
                <a:latin typeface="Microsoft Sans Serif"/>
                <a:cs typeface="Microsoft Sans Serif"/>
              </a:rPr>
              <a:t>ра</a:t>
            </a:r>
            <a:r>
              <a:rPr sz="1000" spc="-25" dirty="0">
                <a:latin typeface="Microsoft Sans Serif"/>
                <a:cs typeface="Microsoft Sans Serif"/>
              </a:rPr>
              <a:t>зра</a:t>
            </a:r>
            <a:r>
              <a:rPr sz="1000" spc="-5" dirty="0">
                <a:latin typeface="Microsoft Sans Serif"/>
                <a:cs typeface="Microsoft Sans Serif"/>
              </a:rPr>
              <a:t>б</a:t>
            </a:r>
            <a:r>
              <a:rPr sz="1000" spc="-30" dirty="0">
                <a:latin typeface="Microsoft Sans Serif"/>
                <a:cs typeface="Microsoft Sans Serif"/>
              </a:rPr>
              <a:t>от</a:t>
            </a:r>
            <a:r>
              <a:rPr sz="1000" spc="-35" dirty="0">
                <a:latin typeface="Microsoft Sans Serif"/>
                <a:cs typeface="Microsoft Sans Serif"/>
              </a:rPr>
              <a:t>к</a:t>
            </a:r>
            <a:r>
              <a:rPr sz="1000" spc="-5" dirty="0">
                <a:latin typeface="Microsoft Sans Serif"/>
                <a:cs typeface="Microsoft Sans Serif"/>
              </a:rPr>
              <a:t>е  соответствующей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общеобразовательной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программы </a:t>
            </a:r>
            <a:r>
              <a:rPr sz="1000" spc="-10" dirty="0">
                <a:latin typeface="Microsoft Sans Serif"/>
                <a:cs typeface="Microsoft Sans Serif"/>
              </a:rPr>
              <a:t> вправе	предусмотреть		перераспределение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предусмотренного</a:t>
            </a:r>
            <a:r>
              <a:rPr sz="1000" spc="-5" dirty="0">
                <a:latin typeface="Microsoft Sans Serif"/>
                <a:cs typeface="Microsoft Sans Serif"/>
              </a:rPr>
              <a:t> в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федеральном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учебном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плане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времени </a:t>
            </a:r>
            <a:r>
              <a:rPr sz="1000" spc="-5" dirty="0">
                <a:latin typeface="Microsoft Sans Serif"/>
                <a:cs typeface="Microsoft Sans Serif"/>
              </a:rPr>
              <a:t>на </a:t>
            </a:r>
            <a:r>
              <a:rPr sz="1000" spc="-15" dirty="0">
                <a:latin typeface="Microsoft Sans Serif"/>
                <a:cs typeface="Microsoft Sans Serif"/>
              </a:rPr>
              <a:t>изучение </a:t>
            </a:r>
            <a:r>
              <a:rPr sz="1000" spc="-10" dirty="0">
                <a:latin typeface="Microsoft Sans Serif"/>
                <a:cs typeface="Microsoft Sans Serif"/>
              </a:rPr>
              <a:t>учебных предметов, по </a:t>
            </a:r>
            <a:r>
              <a:rPr sz="1000" spc="-20" dirty="0">
                <a:latin typeface="Microsoft Sans Serif"/>
                <a:cs typeface="Microsoft Sans Serif"/>
              </a:rPr>
              <a:t>которым 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не</a:t>
            </a:r>
            <a:r>
              <a:rPr sz="1000" spc="1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проводится</a:t>
            </a:r>
            <a:r>
              <a:rPr sz="1000" spc="1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государственная</a:t>
            </a:r>
            <a:r>
              <a:rPr sz="1000" spc="1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итоговая</a:t>
            </a:r>
            <a:r>
              <a:rPr sz="1000" spc="14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аттестация,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в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пользу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изучения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иных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учебных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предметов,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в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том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735182" y="4706239"/>
            <a:ext cx="24485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43610" algn="l"/>
                <a:tab pos="1896110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организацию	углубленного	</a:t>
            </a:r>
            <a:r>
              <a:rPr sz="1000" spc="-15" dirty="0">
                <a:latin typeface="Microsoft Sans Serif"/>
                <a:cs typeface="Microsoft Sans Serif"/>
              </a:rPr>
              <a:t>изучения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187808" y="4858639"/>
            <a:ext cx="9975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7015" algn="l"/>
              </a:tabLst>
            </a:pPr>
            <a:r>
              <a:rPr sz="1000" spc="-5" dirty="0">
                <a:latin typeface="Microsoft Sans Serif"/>
                <a:cs typeface="Microsoft Sans Serif"/>
              </a:rPr>
              <a:t>и	профильное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21367" y="4706239"/>
            <a:ext cx="67564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Microsoft Sans Serif"/>
                <a:cs typeface="Microsoft Sans Serif"/>
              </a:rPr>
              <a:t>числе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на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отдельных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обучение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51084" y="5250942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spc="7" baseline="-15873" dirty="0">
                <a:latin typeface="Calibri"/>
                <a:cs typeface="Calibri"/>
              </a:rPr>
              <a:t>6</a:t>
            </a:r>
            <a:r>
              <a:rPr sz="900" spc="5" dirty="0"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895967" y="5526786"/>
            <a:ext cx="7912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50" baseline="22727" dirty="0">
                <a:latin typeface="Microsoft Sans Serif"/>
                <a:cs typeface="Microsoft Sans Serif"/>
              </a:rPr>
              <a:t>.</a:t>
            </a:r>
            <a:r>
              <a:rPr sz="1650" spc="-247" baseline="22727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пр</a:t>
            </a:r>
            <a:r>
              <a:rPr sz="1000" spc="-15" dirty="0">
                <a:latin typeface="Microsoft Sans Serif"/>
                <a:cs typeface="Microsoft Sans Serif"/>
              </a:rPr>
              <a:t>о</a:t>
            </a:r>
            <a:r>
              <a:rPr sz="1000" spc="-25" dirty="0">
                <a:latin typeface="Microsoft Sans Serif"/>
                <a:cs typeface="Microsoft Sans Serif"/>
              </a:rPr>
              <a:t>г</a:t>
            </a:r>
            <a:r>
              <a:rPr sz="1000" spc="-10" dirty="0">
                <a:latin typeface="Microsoft Sans Serif"/>
                <a:cs typeface="Microsoft Sans Serif"/>
              </a:rPr>
              <a:t>ра</a:t>
            </a:r>
            <a:r>
              <a:rPr sz="1000" spc="-20" dirty="0">
                <a:latin typeface="Microsoft Sans Serif"/>
                <a:cs typeface="Microsoft Sans Serif"/>
              </a:rPr>
              <a:t>ммы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316336" y="4808294"/>
            <a:ext cx="1754505" cy="90995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87350" algn="ctr">
              <a:lnSpc>
                <a:spcPct val="100000"/>
              </a:lnSpc>
              <a:spcBef>
                <a:spcPts val="490"/>
              </a:spcBef>
              <a:tabLst>
                <a:tab pos="1049020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учебных	предметов</a:t>
            </a:r>
            <a:endParaRPr sz="1000">
              <a:latin typeface="Microsoft Sans Serif"/>
              <a:cs typeface="Microsoft Sans Serif"/>
            </a:endParaRPr>
          </a:p>
          <a:p>
            <a:pPr marL="835025">
              <a:lnSpc>
                <a:spcPct val="100000"/>
              </a:lnSpc>
              <a:spcBef>
                <a:spcPts val="565"/>
              </a:spcBef>
            </a:pP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Ч. 6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375F92"/>
                </a:solidFill>
                <a:latin typeface="Arial"/>
                <a:cs typeface="Arial"/>
              </a:rPr>
              <a:t>С</a:t>
            </a:r>
            <a:r>
              <a:rPr sz="1400" b="1" spc="-16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.</a:t>
            </a:r>
            <a:r>
              <a:rPr sz="1400" b="1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  <a:tabLst>
                <a:tab pos="382905" algn="l"/>
                <a:tab pos="1189355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При	</a:t>
            </a:r>
            <a:r>
              <a:rPr sz="1000" spc="-20" dirty="0">
                <a:latin typeface="Microsoft Sans Serif"/>
                <a:cs typeface="Microsoft Sans Serif"/>
              </a:rPr>
              <a:t>разработке	</a:t>
            </a:r>
            <a:r>
              <a:rPr sz="1000" spc="-10" dirty="0">
                <a:latin typeface="Microsoft Sans Serif"/>
                <a:cs typeface="Microsoft Sans Serif"/>
              </a:rPr>
              <a:t>основной</a:t>
            </a:r>
            <a:endParaRPr sz="1000">
              <a:latin typeface="Microsoft Sans Serif"/>
              <a:cs typeface="Microsoft Sans Serif"/>
            </a:endParaRPr>
          </a:p>
          <a:p>
            <a:pPr marL="446405" algn="ctr">
              <a:lnSpc>
                <a:spcPct val="100000"/>
              </a:lnSpc>
              <a:spcBef>
                <a:spcPts val="250"/>
              </a:spcBef>
            </a:pPr>
            <a:r>
              <a:rPr sz="1000" spc="-15" dirty="0">
                <a:latin typeface="Microsoft Sans Serif"/>
                <a:cs typeface="Microsoft Sans Serif"/>
              </a:rPr>
              <a:t>организация,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976484" y="5692902"/>
            <a:ext cx="21005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77620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образовательную	</a:t>
            </a:r>
            <a:r>
              <a:rPr sz="1000" spc="-5" dirty="0">
                <a:latin typeface="Microsoft Sans Serif"/>
                <a:cs typeface="Microsoft Sans Serif"/>
              </a:rPr>
              <a:t>деятельность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76484" y="5845302"/>
            <a:ext cx="20326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86180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государственную	</a:t>
            </a:r>
            <a:r>
              <a:rPr sz="1000" spc="-15" dirty="0">
                <a:latin typeface="Microsoft Sans Serif"/>
                <a:cs typeface="Microsoft Sans Serif"/>
              </a:rPr>
              <a:t>аккредитацию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143993" y="5323484"/>
            <a:ext cx="1095375" cy="69913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50"/>
              </a:spcBef>
            </a:pPr>
            <a:r>
              <a:rPr sz="1000" spc="-10" dirty="0">
                <a:latin typeface="Microsoft Sans Serif"/>
                <a:cs typeface="Microsoft Sans Serif"/>
              </a:rPr>
              <a:t>образовательной</a:t>
            </a:r>
            <a:endParaRPr sz="1000">
              <a:latin typeface="Microsoft Sans Serif"/>
              <a:cs typeface="Microsoft Sans Serif"/>
            </a:endParaRPr>
          </a:p>
          <a:p>
            <a:pPr marL="12700" marR="5080" indent="27305" algn="r">
              <a:lnSpc>
                <a:spcPct val="100000"/>
              </a:lnSpc>
              <a:spcBef>
                <a:spcPts val="254"/>
              </a:spcBef>
              <a:tabLst>
                <a:tab pos="368935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о</a:t>
            </a:r>
            <a:r>
              <a:rPr sz="1000" spc="5" dirty="0">
                <a:latin typeface="Microsoft Sans Serif"/>
                <a:cs typeface="Microsoft Sans Serif"/>
              </a:rPr>
              <a:t>с</a:t>
            </a:r>
            <a:r>
              <a:rPr sz="1000" spc="-25" dirty="0">
                <a:latin typeface="Microsoft Sans Serif"/>
                <a:cs typeface="Microsoft Sans Serif"/>
              </a:rPr>
              <a:t>у</a:t>
            </a:r>
            <a:r>
              <a:rPr sz="1000" spc="-10" dirty="0">
                <a:latin typeface="Microsoft Sans Serif"/>
                <a:cs typeface="Microsoft Sans Serif"/>
              </a:rPr>
              <a:t>ще</a:t>
            </a:r>
            <a:r>
              <a:rPr sz="1000" spc="-5" dirty="0">
                <a:latin typeface="Microsoft Sans Serif"/>
                <a:cs typeface="Microsoft Sans Serif"/>
              </a:rPr>
              <a:t>с</a:t>
            </a:r>
            <a:r>
              <a:rPr sz="1000" spc="5" dirty="0">
                <a:latin typeface="Microsoft Sans Serif"/>
                <a:cs typeface="Microsoft Sans Serif"/>
              </a:rPr>
              <a:t>т</a:t>
            </a:r>
            <a:r>
              <a:rPr sz="1000" dirty="0">
                <a:latin typeface="Microsoft Sans Serif"/>
                <a:cs typeface="Microsoft Sans Serif"/>
              </a:rPr>
              <a:t>вля</a:t>
            </a:r>
            <a:r>
              <a:rPr sz="1000" spc="5" dirty="0">
                <a:latin typeface="Microsoft Sans Serif"/>
                <a:cs typeface="Microsoft Sans Serif"/>
              </a:rPr>
              <a:t>ю</a:t>
            </a:r>
            <a:r>
              <a:rPr sz="1000" spc="-10" dirty="0">
                <a:latin typeface="Microsoft Sans Serif"/>
                <a:cs typeface="Microsoft Sans Serif"/>
              </a:rPr>
              <a:t>щая  по	имеющим 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</a:t>
            </a:r>
            <a:r>
              <a:rPr sz="1000" spc="-5" dirty="0">
                <a:latin typeface="Microsoft Sans Serif"/>
                <a:cs typeface="Microsoft Sans Serif"/>
              </a:rPr>
              <a:t>б</a:t>
            </a:r>
            <a:r>
              <a:rPr sz="1000" spc="-10" dirty="0">
                <a:latin typeface="Microsoft Sans Serif"/>
                <a:cs typeface="Microsoft Sans Serif"/>
              </a:rPr>
              <a:t>ра</a:t>
            </a:r>
            <a:r>
              <a:rPr sz="1000" spc="-20" dirty="0">
                <a:latin typeface="Microsoft Sans Serif"/>
                <a:cs typeface="Microsoft Sans Serif"/>
              </a:rPr>
              <a:t>зов</a:t>
            </a:r>
            <a:r>
              <a:rPr sz="1000" spc="-10" dirty="0">
                <a:latin typeface="Microsoft Sans Serif"/>
                <a:cs typeface="Microsoft Sans Serif"/>
              </a:rPr>
              <a:t>а</a:t>
            </a:r>
            <a:r>
              <a:rPr sz="1000" dirty="0">
                <a:latin typeface="Microsoft Sans Serif"/>
                <a:cs typeface="Microsoft Sans Serif"/>
              </a:rPr>
              <a:t>тель</a:t>
            </a:r>
            <a:r>
              <a:rPr sz="1000" spc="-10" dirty="0">
                <a:latin typeface="Microsoft Sans Serif"/>
                <a:cs typeface="Microsoft Sans Serif"/>
              </a:rPr>
              <a:t>н</a:t>
            </a:r>
            <a:r>
              <a:rPr sz="1000" spc="-5" dirty="0">
                <a:latin typeface="Microsoft Sans Serif"/>
                <a:cs typeface="Microsoft Sans Serif"/>
              </a:rPr>
              <a:t>ы</a:t>
            </a:r>
            <a:r>
              <a:rPr sz="1000" spc="-30" dirty="0">
                <a:latin typeface="Microsoft Sans Serif"/>
                <a:cs typeface="Microsoft Sans Serif"/>
              </a:rPr>
              <a:t>м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76484" y="5997702"/>
            <a:ext cx="326326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Microsoft Sans Serif"/>
                <a:cs typeface="Microsoft Sans Serif"/>
              </a:rPr>
              <a:t>программам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начального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общего,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основного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общего, 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среднего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общего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образования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предусматривают 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непосредственное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применение</a:t>
            </a:r>
            <a:r>
              <a:rPr sz="1000" spc="-10" dirty="0">
                <a:latin typeface="Microsoft Sans Serif"/>
                <a:cs typeface="Microsoft Sans Serif"/>
              </a:rPr>
              <a:t> при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реализации 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обязательной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части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образовательной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программы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76484" y="6607251"/>
            <a:ext cx="326326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Microsoft Sans Serif"/>
                <a:cs typeface="Microsoft Sans Serif"/>
              </a:rPr>
              <a:t>НОО</a:t>
            </a:r>
            <a:r>
              <a:rPr sz="1000" spc="375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федеральных</a:t>
            </a:r>
            <a:r>
              <a:rPr sz="1000" spc="37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рабочих</a:t>
            </a:r>
            <a:r>
              <a:rPr sz="1000" spc="37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программ</a:t>
            </a:r>
            <a:r>
              <a:rPr sz="1000" spc="36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по</a:t>
            </a:r>
            <a:r>
              <a:rPr sz="1000" spc="38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учебным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000" spc="-15" dirty="0">
                <a:latin typeface="Microsoft Sans Serif"/>
                <a:cs typeface="Microsoft Sans Serif"/>
              </a:rPr>
              <a:t>предметам</a:t>
            </a:r>
            <a:r>
              <a:rPr sz="1000" spc="23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«Русский</a:t>
            </a:r>
            <a:r>
              <a:rPr sz="1000" spc="24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язык»,</a:t>
            </a:r>
            <a:r>
              <a:rPr sz="1000" spc="23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«Литературное</a:t>
            </a:r>
            <a:r>
              <a:rPr sz="1000" spc="2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чтение»,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000" spc="-15" dirty="0">
                <a:latin typeface="Microsoft Sans Serif"/>
                <a:cs typeface="Microsoft Sans Serif"/>
              </a:rPr>
              <a:t>«Окружающий</a:t>
            </a:r>
            <a:r>
              <a:rPr sz="1000" spc="13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мир»,</a:t>
            </a:r>
            <a:r>
              <a:rPr sz="1000" spc="13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а</a:t>
            </a:r>
            <a:r>
              <a:rPr sz="1000" spc="13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при</a:t>
            </a:r>
            <a:r>
              <a:rPr sz="1000" spc="1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реализации</a:t>
            </a:r>
            <a:r>
              <a:rPr sz="1000" spc="13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обязательной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951084" y="7038847"/>
            <a:ext cx="3314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Microsoft Sans Serif"/>
                <a:cs typeface="Microsoft Sans Serif"/>
              </a:rPr>
              <a:t>части</a:t>
            </a:r>
            <a:r>
              <a:rPr sz="1000" spc="29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ОО</a:t>
            </a:r>
            <a:r>
              <a:rPr sz="1000" spc="30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и</a:t>
            </a:r>
            <a:r>
              <a:rPr sz="1000" spc="29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СОО</a:t>
            </a:r>
            <a:r>
              <a:rPr sz="1000" spc="300" dirty="0">
                <a:latin typeface="Microsoft Sans Serif"/>
                <a:cs typeface="Microsoft Sans Serif"/>
              </a:rPr>
              <a:t> </a:t>
            </a:r>
            <a:r>
              <a:rPr sz="1000" spc="260" dirty="0">
                <a:latin typeface="Microsoft Sans Serif"/>
                <a:cs typeface="Microsoft Sans Serif"/>
              </a:rPr>
              <a:t>–</a:t>
            </a:r>
            <a:r>
              <a:rPr sz="1000" spc="28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«Русский</a:t>
            </a:r>
            <a:r>
              <a:rPr sz="1000" spc="29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язык»,</a:t>
            </a:r>
            <a:r>
              <a:rPr sz="1000" spc="29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«Литератур</a:t>
            </a:r>
            <a:r>
              <a:rPr sz="1800" b="1" spc="-82" baseline="-23148" dirty="0">
                <a:solidFill>
                  <a:srgbClr val="A6A6A6"/>
                </a:solidFill>
                <a:latin typeface="Arial"/>
                <a:cs typeface="Arial"/>
              </a:rPr>
              <a:t>2</a:t>
            </a:r>
            <a:r>
              <a:rPr sz="1000" spc="-55" dirty="0">
                <a:latin typeface="Microsoft Sans Serif"/>
                <a:cs typeface="Microsoft Sans Serif"/>
              </a:rPr>
              <a:t>а»,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76484" y="7217156"/>
            <a:ext cx="32423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Microsoft Sans Serif"/>
                <a:cs typeface="Microsoft Sans Serif"/>
              </a:rPr>
              <a:t>«История»,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«Обществознание»,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«География»,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«ОБЖ»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67232" y="1124966"/>
            <a:ext cx="7657465" cy="1490980"/>
            <a:chOff x="967232" y="1124966"/>
            <a:chExt cx="7657465" cy="1490980"/>
          </a:xfrm>
        </p:grpSpPr>
        <p:sp>
          <p:nvSpPr>
            <p:cNvPr id="32" name="object 32"/>
            <p:cNvSpPr/>
            <p:nvPr/>
          </p:nvSpPr>
          <p:spPr>
            <a:xfrm>
              <a:off x="979932" y="2128901"/>
              <a:ext cx="7632065" cy="474345"/>
            </a:xfrm>
            <a:custGeom>
              <a:avLst/>
              <a:gdLst/>
              <a:ahLst/>
              <a:cxnLst/>
              <a:rect l="l" t="t" r="r" b="b"/>
              <a:pathLst>
                <a:path w="7632065" h="474344">
                  <a:moveTo>
                    <a:pt x="3965702" y="0"/>
                  </a:moveTo>
                  <a:lnTo>
                    <a:pt x="3965702" y="329311"/>
                  </a:lnTo>
                  <a:lnTo>
                    <a:pt x="7631684" y="329311"/>
                  </a:lnTo>
                  <a:lnTo>
                    <a:pt x="7631684" y="473963"/>
                  </a:lnTo>
                </a:path>
                <a:path w="7632065" h="474344">
                  <a:moveTo>
                    <a:pt x="3965702" y="0"/>
                  </a:moveTo>
                  <a:lnTo>
                    <a:pt x="3965702" y="329311"/>
                  </a:lnTo>
                  <a:lnTo>
                    <a:pt x="5723763" y="329311"/>
                  </a:lnTo>
                  <a:lnTo>
                    <a:pt x="5723763" y="473963"/>
                  </a:lnTo>
                </a:path>
                <a:path w="7632065" h="474344">
                  <a:moveTo>
                    <a:pt x="3965702" y="0"/>
                  </a:moveTo>
                  <a:lnTo>
                    <a:pt x="3965702" y="329311"/>
                  </a:lnTo>
                  <a:lnTo>
                    <a:pt x="3815842" y="329311"/>
                  </a:lnTo>
                  <a:lnTo>
                    <a:pt x="3815842" y="473963"/>
                  </a:lnTo>
                </a:path>
                <a:path w="7632065" h="474344">
                  <a:moveTo>
                    <a:pt x="3965702" y="0"/>
                  </a:moveTo>
                  <a:lnTo>
                    <a:pt x="3965702" y="329311"/>
                  </a:lnTo>
                  <a:lnTo>
                    <a:pt x="1907920" y="329311"/>
                  </a:lnTo>
                  <a:lnTo>
                    <a:pt x="1907920" y="473963"/>
                  </a:lnTo>
                </a:path>
                <a:path w="7632065" h="474344">
                  <a:moveTo>
                    <a:pt x="3965702" y="0"/>
                  </a:moveTo>
                  <a:lnTo>
                    <a:pt x="3965702" y="329311"/>
                  </a:lnTo>
                  <a:lnTo>
                    <a:pt x="0" y="329311"/>
                  </a:lnTo>
                  <a:lnTo>
                    <a:pt x="0" y="473963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65092" y="1137666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97" y="0"/>
                  </a:moveTo>
                  <a:lnTo>
                    <a:pt x="99187" y="0"/>
                  </a:lnTo>
                  <a:lnTo>
                    <a:pt x="60596" y="7800"/>
                  </a:lnTo>
                  <a:lnTo>
                    <a:pt x="29067" y="29067"/>
                  </a:lnTo>
                  <a:lnTo>
                    <a:pt x="7800" y="60596"/>
                  </a:lnTo>
                  <a:lnTo>
                    <a:pt x="0" y="99187"/>
                  </a:lnTo>
                  <a:lnTo>
                    <a:pt x="0" y="892175"/>
                  </a:lnTo>
                  <a:lnTo>
                    <a:pt x="7800" y="930745"/>
                  </a:lnTo>
                  <a:lnTo>
                    <a:pt x="29067" y="962231"/>
                  </a:lnTo>
                  <a:lnTo>
                    <a:pt x="60596" y="983454"/>
                  </a:lnTo>
                  <a:lnTo>
                    <a:pt x="99187" y="991235"/>
                  </a:lnTo>
                  <a:lnTo>
                    <a:pt x="1461897" y="991235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4" y="892175"/>
                  </a:lnTo>
                  <a:lnTo>
                    <a:pt x="1561084" y="99187"/>
                  </a:lnTo>
                  <a:lnTo>
                    <a:pt x="1553283" y="60596"/>
                  </a:lnTo>
                  <a:lnTo>
                    <a:pt x="1532016" y="29067"/>
                  </a:lnTo>
                  <a:lnTo>
                    <a:pt x="1500487" y="7800"/>
                  </a:lnTo>
                  <a:lnTo>
                    <a:pt x="146189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65092" y="1137666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187"/>
                  </a:moveTo>
                  <a:lnTo>
                    <a:pt x="7800" y="60596"/>
                  </a:lnTo>
                  <a:lnTo>
                    <a:pt x="29067" y="29067"/>
                  </a:lnTo>
                  <a:lnTo>
                    <a:pt x="60596" y="7800"/>
                  </a:lnTo>
                  <a:lnTo>
                    <a:pt x="99187" y="0"/>
                  </a:lnTo>
                  <a:lnTo>
                    <a:pt x="1461897" y="0"/>
                  </a:lnTo>
                  <a:lnTo>
                    <a:pt x="1500487" y="7800"/>
                  </a:lnTo>
                  <a:lnTo>
                    <a:pt x="1532016" y="29067"/>
                  </a:lnTo>
                  <a:lnTo>
                    <a:pt x="1553283" y="60596"/>
                  </a:lnTo>
                  <a:lnTo>
                    <a:pt x="1561084" y="99187"/>
                  </a:lnTo>
                  <a:lnTo>
                    <a:pt x="1561084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7" y="991235"/>
                  </a:lnTo>
                  <a:lnTo>
                    <a:pt x="99187" y="991235"/>
                  </a:lnTo>
                  <a:lnTo>
                    <a:pt x="60596" y="983454"/>
                  </a:lnTo>
                  <a:lnTo>
                    <a:pt x="29067" y="962231"/>
                  </a:lnTo>
                  <a:lnTo>
                    <a:pt x="7800" y="930745"/>
                  </a:lnTo>
                  <a:lnTo>
                    <a:pt x="0" y="892175"/>
                  </a:lnTo>
                  <a:lnTo>
                    <a:pt x="0" y="9918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38573" y="1302512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97" y="0"/>
                  </a:moveTo>
                  <a:lnTo>
                    <a:pt x="99060" y="0"/>
                  </a:lnTo>
                  <a:lnTo>
                    <a:pt x="60489" y="7780"/>
                  </a:lnTo>
                  <a:lnTo>
                    <a:pt x="29003" y="29003"/>
                  </a:lnTo>
                  <a:lnTo>
                    <a:pt x="7780" y="60489"/>
                  </a:lnTo>
                  <a:lnTo>
                    <a:pt x="0" y="99060"/>
                  </a:lnTo>
                  <a:lnTo>
                    <a:pt x="0" y="892048"/>
                  </a:lnTo>
                  <a:lnTo>
                    <a:pt x="7780" y="930638"/>
                  </a:lnTo>
                  <a:lnTo>
                    <a:pt x="29003" y="962167"/>
                  </a:lnTo>
                  <a:lnTo>
                    <a:pt x="60489" y="983434"/>
                  </a:lnTo>
                  <a:lnTo>
                    <a:pt x="99060" y="991235"/>
                  </a:lnTo>
                  <a:lnTo>
                    <a:pt x="1461897" y="991235"/>
                  </a:lnTo>
                  <a:lnTo>
                    <a:pt x="1500487" y="983434"/>
                  </a:lnTo>
                  <a:lnTo>
                    <a:pt x="1532016" y="962167"/>
                  </a:lnTo>
                  <a:lnTo>
                    <a:pt x="1553283" y="930638"/>
                  </a:lnTo>
                  <a:lnTo>
                    <a:pt x="1561084" y="892048"/>
                  </a:lnTo>
                  <a:lnTo>
                    <a:pt x="1561084" y="99060"/>
                  </a:lnTo>
                  <a:lnTo>
                    <a:pt x="1553283" y="60489"/>
                  </a:lnTo>
                  <a:lnTo>
                    <a:pt x="1532016" y="29003"/>
                  </a:lnTo>
                  <a:lnTo>
                    <a:pt x="1500487" y="7780"/>
                  </a:lnTo>
                  <a:lnTo>
                    <a:pt x="146189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38573" y="1302512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060"/>
                  </a:moveTo>
                  <a:lnTo>
                    <a:pt x="7780" y="60489"/>
                  </a:lnTo>
                  <a:lnTo>
                    <a:pt x="29003" y="29003"/>
                  </a:lnTo>
                  <a:lnTo>
                    <a:pt x="60489" y="7780"/>
                  </a:lnTo>
                  <a:lnTo>
                    <a:pt x="99060" y="0"/>
                  </a:lnTo>
                  <a:lnTo>
                    <a:pt x="1461897" y="0"/>
                  </a:lnTo>
                  <a:lnTo>
                    <a:pt x="1500487" y="7780"/>
                  </a:lnTo>
                  <a:lnTo>
                    <a:pt x="1532016" y="29003"/>
                  </a:lnTo>
                  <a:lnTo>
                    <a:pt x="1553283" y="60489"/>
                  </a:lnTo>
                  <a:lnTo>
                    <a:pt x="1561084" y="99060"/>
                  </a:lnTo>
                  <a:lnTo>
                    <a:pt x="1561084" y="892048"/>
                  </a:lnTo>
                  <a:lnTo>
                    <a:pt x="1553283" y="930638"/>
                  </a:lnTo>
                  <a:lnTo>
                    <a:pt x="1532016" y="962167"/>
                  </a:lnTo>
                  <a:lnTo>
                    <a:pt x="1500487" y="983434"/>
                  </a:lnTo>
                  <a:lnTo>
                    <a:pt x="1461897" y="991235"/>
                  </a:lnTo>
                  <a:lnTo>
                    <a:pt x="99060" y="991235"/>
                  </a:lnTo>
                  <a:lnTo>
                    <a:pt x="60489" y="983434"/>
                  </a:lnTo>
                  <a:lnTo>
                    <a:pt x="29003" y="962167"/>
                  </a:lnTo>
                  <a:lnTo>
                    <a:pt x="7780" y="930638"/>
                  </a:lnTo>
                  <a:lnTo>
                    <a:pt x="0" y="892048"/>
                  </a:lnTo>
                  <a:lnTo>
                    <a:pt x="0" y="9906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628134" y="1793240"/>
            <a:ext cx="979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Ф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ОП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86715" y="2590165"/>
            <a:ext cx="1760220" cy="1181735"/>
            <a:chOff x="186715" y="2590165"/>
            <a:chExt cx="1760220" cy="1181735"/>
          </a:xfrm>
        </p:grpSpPr>
        <p:sp>
          <p:nvSpPr>
            <p:cNvPr id="39" name="object 39"/>
            <p:cNvSpPr/>
            <p:nvPr/>
          </p:nvSpPr>
          <p:spPr>
            <a:xfrm>
              <a:off x="199415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71" y="0"/>
                  </a:moveTo>
                  <a:lnTo>
                    <a:pt x="99123" y="0"/>
                  </a:lnTo>
                  <a:lnTo>
                    <a:pt x="60543" y="7780"/>
                  </a:lnTo>
                  <a:lnTo>
                    <a:pt x="29035" y="29003"/>
                  </a:lnTo>
                  <a:lnTo>
                    <a:pt x="7790" y="60489"/>
                  </a:lnTo>
                  <a:lnTo>
                    <a:pt x="0" y="99060"/>
                  </a:lnTo>
                  <a:lnTo>
                    <a:pt x="0" y="892048"/>
                  </a:lnTo>
                  <a:lnTo>
                    <a:pt x="7790" y="930691"/>
                  </a:lnTo>
                  <a:lnTo>
                    <a:pt x="29035" y="962215"/>
                  </a:lnTo>
                  <a:lnTo>
                    <a:pt x="60543" y="983452"/>
                  </a:lnTo>
                  <a:lnTo>
                    <a:pt x="99123" y="991235"/>
                  </a:lnTo>
                  <a:lnTo>
                    <a:pt x="1461871" y="991235"/>
                  </a:lnTo>
                  <a:lnTo>
                    <a:pt x="1500461" y="983454"/>
                  </a:lnTo>
                  <a:lnTo>
                    <a:pt x="1531991" y="962231"/>
                  </a:lnTo>
                  <a:lnTo>
                    <a:pt x="1553258" y="930745"/>
                  </a:lnTo>
                  <a:lnTo>
                    <a:pt x="1561058" y="892175"/>
                  </a:lnTo>
                  <a:lnTo>
                    <a:pt x="1561058" y="99060"/>
                  </a:lnTo>
                  <a:lnTo>
                    <a:pt x="1553258" y="60489"/>
                  </a:lnTo>
                  <a:lnTo>
                    <a:pt x="1531991" y="29003"/>
                  </a:lnTo>
                  <a:lnTo>
                    <a:pt x="1500461" y="7780"/>
                  </a:lnTo>
                  <a:lnTo>
                    <a:pt x="146187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9415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060"/>
                  </a:moveTo>
                  <a:lnTo>
                    <a:pt x="7790" y="60489"/>
                  </a:lnTo>
                  <a:lnTo>
                    <a:pt x="29035" y="29003"/>
                  </a:lnTo>
                  <a:lnTo>
                    <a:pt x="60543" y="7780"/>
                  </a:lnTo>
                  <a:lnTo>
                    <a:pt x="99123" y="0"/>
                  </a:lnTo>
                  <a:lnTo>
                    <a:pt x="1461871" y="0"/>
                  </a:lnTo>
                  <a:lnTo>
                    <a:pt x="1500461" y="7780"/>
                  </a:lnTo>
                  <a:lnTo>
                    <a:pt x="1531991" y="29003"/>
                  </a:lnTo>
                  <a:lnTo>
                    <a:pt x="1553258" y="60489"/>
                  </a:lnTo>
                  <a:lnTo>
                    <a:pt x="1561058" y="99060"/>
                  </a:lnTo>
                  <a:lnTo>
                    <a:pt x="1561058" y="892175"/>
                  </a:lnTo>
                  <a:lnTo>
                    <a:pt x="1553258" y="930745"/>
                  </a:lnTo>
                  <a:lnTo>
                    <a:pt x="1531991" y="962231"/>
                  </a:lnTo>
                  <a:lnTo>
                    <a:pt x="1500461" y="983454"/>
                  </a:lnTo>
                  <a:lnTo>
                    <a:pt x="1461871" y="991235"/>
                  </a:lnTo>
                  <a:lnTo>
                    <a:pt x="99123" y="991235"/>
                  </a:lnTo>
                  <a:lnTo>
                    <a:pt x="60543" y="983452"/>
                  </a:lnTo>
                  <a:lnTo>
                    <a:pt x="29035" y="962215"/>
                  </a:lnTo>
                  <a:lnTo>
                    <a:pt x="7790" y="930691"/>
                  </a:lnTo>
                  <a:lnTo>
                    <a:pt x="0" y="892048"/>
                  </a:lnTo>
                  <a:lnTo>
                    <a:pt x="0" y="990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2859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909" y="0"/>
                  </a:moveTo>
                  <a:lnTo>
                    <a:pt x="99136" y="0"/>
                  </a:lnTo>
                  <a:lnTo>
                    <a:pt x="60548" y="7800"/>
                  </a:lnTo>
                  <a:lnTo>
                    <a:pt x="29036" y="29067"/>
                  </a:lnTo>
                  <a:lnTo>
                    <a:pt x="7790" y="60596"/>
                  </a:lnTo>
                  <a:lnTo>
                    <a:pt x="0" y="99186"/>
                  </a:lnTo>
                  <a:lnTo>
                    <a:pt x="0" y="892175"/>
                  </a:lnTo>
                  <a:lnTo>
                    <a:pt x="7790" y="930745"/>
                  </a:lnTo>
                  <a:lnTo>
                    <a:pt x="29036" y="962231"/>
                  </a:lnTo>
                  <a:lnTo>
                    <a:pt x="60548" y="983454"/>
                  </a:lnTo>
                  <a:lnTo>
                    <a:pt x="99136" y="991234"/>
                  </a:lnTo>
                  <a:lnTo>
                    <a:pt x="1461909" y="991234"/>
                  </a:lnTo>
                  <a:lnTo>
                    <a:pt x="1500499" y="983454"/>
                  </a:lnTo>
                  <a:lnTo>
                    <a:pt x="1532029" y="962231"/>
                  </a:lnTo>
                  <a:lnTo>
                    <a:pt x="1553296" y="930745"/>
                  </a:lnTo>
                  <a:lnTo>
                    <a:pt x="1561096" y="892175"/>
                  </a:lnTo>
                  <a:lnTo>
                    <a:pt x="1561096" y="99186"/>
                  </a:lnTo>
                  <a:lnTo>
                    <a:pt x="1553296" y="60596"/>
                  </a:lnTo>
                  <a:lnTo>
                    <a:pt x="1532029" y="29067"/>
                  </a:lnTo>
                  <a:lnTo>
                    <a:pt x="1500499" y="7800"/>
                  </a:lnTo>
                  <a:lnTo>
                    <a:pt x="146190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2859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186"/>
                  </a:moveTo>
                  <a:lnTo>
                    <a:pt x="7790" y="60596"/>
                  </a:lnTo>
                  <a:lnTo>
                    <a:pt x="29036" y="29067"/>
                  </a:lnTo>
                  <a:lnTo>
                    <a:pt x="60548" y="7800"/>
                  </a:lnTo>
                  <a:lnTo>
                    <a:pt x="99136" y="0"/>
                  </a:lnTo>
                  <a:lnTo>
                    <a:pt x="1461909" y="0"/>
                  </a:lnTo>
                  <a:lnTo>
                    <a:pt x="1500499" y="7800"/>
                  </a:lnTo>
                  <a:lnTo>
                    <a:pt x="1532029" y="29067"/>
                  </a:lnTo>
                  <a:lnTo>
                    <a:pt x="1553296" y="60596"/>
                  </a:lnTo>
                  <a:lnTo>
                    <a:pt x="1561096" y="99186"/>
                  </a:lnTo>
                  <a:lnTo>
                    <a:pt x="1561096" y="892175"/>
                  </a:lnTo>
                  <a:lnTo>
                    <a:pt x="1553296" y="930745"/>
                  </a:lnTo>
                  <a:lnTo>
                    <a:pt x="1532029" y="962231"/>
                  </a:lnTo>
                  <a:lnTo>
                    <a:pt x="1500499" y="983454"/>
                  </a:lnTo>
                  <a:lnTo>
                    <a:pt x="1461909" y="991234"/>
                  </a:lnTo>
                  <a:lnTo>
                    <a:pt x="99136" y="991234"/>
                  </a:lnTo>
                  <a:lnTo>
                    <a:pt x="60548" y="983454"/>
                  </a:lnTo>
                  <a:lnTo>
                    <a:pt x="29036" y="962231"/>
                  </a:lnTo>
                  <a:lnTo>
                    <a:pt x="7790" y="930745"/>
                  </a:lnTo>
                  <a:lnTo>
                    <a:pt x="0" y="892175"/>
                  </a:lnTo>
                  <a:lnTo>
                    <a:pt x="0" y="99186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09727" y="3035300"/>
            <a:ext cx="1287145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5240" marR="5080" indent="-3175">
              <a:lnSpc>
                <a:spcPts val="1450"/>
              </a:lnSpc>
              <a:spcBef>
                <a:spcPts val="340"/>
              </a:spcBef>
            </a:pPr>
            <a:r>
              <a:rPr sz="1400" b="1" spc="-45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еде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альный  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учебный</a:t>
            </a:r>
            <a:r>
              <a:rPr sz="1400" b="1" spc="-4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план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094610" y="2590165"/>
            <a:ext cx="1760220" cy="1181735"/>
            <a:chOff x="2094610" y="2590165"/>
            <a:chExt cx="1760220" cy="1181735"/>
          </a:xfrm>
        </p:grpSpPr>
        <p:sp>
          <p:nvSpPr>
            <p:cNvPr id="45" name="object 45"/>
            <p:cNvSpPr/>
            <p:nvPr/>
          </p:nvSpPr>
          <p:spPr>
            <a:xfrm>
              <a:off x="2107310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97" y="0"/>
                  </a:moveTo>
                  <a:lnTo>
                    <a:pt x="99187" y="0"/>
                  </a:lnTo>
                  <a:lnTo>
                    <a:pt x="60596" y="7780"/>
                  </a:lnTo>
                  <a:lnTo>
                    <a:pt x="29067" y="29003"/>
                  </a:lnTo>
                  <a:lnTo>
                    <a:pt x="7800" y="60489"/>
                  </a:lnTo>
                  <a:lnTo>
                    <a:pt x="0" y="99060"/>
                  </a:lnTo>
                  <a:lnTo>
                    <a:pt x="0" y="892048"/>
                  </a:lnTo>
                  <a:lnTo>
                    <a:pt x="7800" y="930691"/>
                  </a:lnTo>
                  <a:lnTo>
                    <a:pt x="29067" y="962215"/>
                  </a:lnTo>
                  <a:lnTo>
                    <a:pt x="60596" y="983452"/>
                  </a:lnTo>
                  <a:lnTo>
                    <a:pt x="99187" y="991235"/>
                  </a:lnTo>
                  <a:lnTo>
                    <a:pt x="1461897" y="991235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4" y="892175"/>
                  </a:lnTo>
                  <a:lnTo>
                    <a:pt x="1561084" y="99060"/>
                  </a:lnTo>
                  <a:lnTo>
                    <a:pt x="1553283" y="60489"/>
                  </a:lnTo>
                  <a:lnTo>
                    <a:pt x="1532016" y="29003"/>
                  </a:lnTo>
                  <a:lnTo>
                    <a:pt x="1500487" y="7780"/>
                  </a:lnTo>
                  <a:lnTo>
                    <a:pt x="146189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107310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060"/>
                  </a:moveTo>
                  <a:lnTo>
                    <a:pt x="7800" y="60489"/>
                  </a:lnTo>
                  <a:lnTo>
                    <a:pt x="29067" y="29003"/>
                  </a:lnTo>
                  <a:lnTo>
                    <a:pt x="60596" y="7780"/>
                  </a:lnTo>
                  <a:lnTo>
                    <a:pt x="99187" y="0"/>
                  </a:lnTo>
                  <a:lnTo>
                    <a:pt x="1461897" y="0"/>
                  </a:lnTo>
                  <a:lnTo>
                    <a:pt x="1500487" y="7780"/>
                  </a:lnTo>
                  <a:lnTo>
                    <a:pt x="1532016" y="29003"/>
                  </a:lnTo>
                  <a:lnTo>
                    <a:pt x="1553283" y="60489"/>
                  </a:lnTo>
                  <a:lnTo>
                    <a:pt x="1561084" y="99060"/>
                  </a:lnTo>
                  <a:lnTo>
                    <a:pt x="1561084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7" y="991235"/>
                  </a:lnTo>
                  <a:lnTo>
                    <a:pt x="99187" y="991235"/>
                  </a:lnTo>
                  <a:lnTo>
                    <a:pt x="60596" y="983452"/>
                  </a:lnTo>
                  <a:lnTo>
                    <a:pt x="29067" y="962215"/>
                  </a:lnTo>
                  <a:lnTo>
                    <a:pt x="7800" y="930691"/>
                  </a:lnTo>
                  <a:lnTo>
                    <a:pt x="0" y="892048"/>
                  </a:lnTo>
                  <a:lnTo>
                    <a:pt x="0" y="990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80792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96" y="0"/>
                  </a:moveTo>
                  <a:lnTo>
                    <a:pt x="99187" y="0"/>
                  </a:lnTo>
                  <a:lnTo>
                    <a:pt x="60543" y="7800"/>
                  </a:lnTo>
                  <a:lnTo>
                    <a:pt x="29019" y="29067"/>
                  </a:lnTo>
                  <a:lnTo>
                    <a:pt x="7782" y="60596"/>
                  </a:lnTo>
                  <a:lnTo>
                    <a:pt x="0" y="99186"/>
                  </a:lnTo>
                  <a:lnTo>
                    <a:pt x="0" y="892175"/>
                  </a:lnTo>
                  <a:lnTo>
                    <a:pt x="7782" y="930745"/>
                  </a:lnTo>
                  <a:lnTo>
                    <a:pt x="29019" y="962231"/>
                  </a:lnTo>
                  <a:lnTo>
                    <a:pt x="60543" y="983454"/>
                  </a:lnTo>
                  <a:lnTo>
                    <a:pt x="99187" y="991234"/>
                  </a:lnTo>
                  <a:lnTo>
                    <a:pt x="1461896" y="991234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3" y="892175"/>
                  </a:lnTo>
                  <a:lnTo>
                    <a:pt x="1561083" y="99186"/>
                  </a:lnTo>
                  <a:lnTo>
                    <a:pt x="1553283" y="60596"/>
                  </a:lnTo>
                  <a:lnTo>
                    <a:pt x="1532016" y="29067"/>
                  </a:lnTo>
                  <a:lnTo>
                    <a:pt x="1500487" y="7800"/>
                  </a:lnTo>
                  <a:lnTo>
                    <a:pt x="146189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80792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186"/>
                  </a:moveTo>
                  <a:lnTo>
                    <a:pt x="7782" y="60596"/>
                  </a:lnTo>
                  <a:lnTo>
                    <a:pt x="29019" y="29067"/>
                  </a:lnTo>
                  <a:lnTo>
                    <a:pt x="60543" y="7800"/>
                  </a:lnTo>
                  <a:lnTo>
                    <a:pt x="99187" y="0"/>
                  </a:lnTo>
                  <a:lnTo>
                    <a:pt x="1461896" y="0"/>
                  </a:lnTo>
                  <a:lnTo>
                    <a:pt x="1500487" y="7800"/>
                  </a:lnTo>
                  <a:lnTo>
                    <a:pt x="1532016" y="29067"/>
                  </a:lnTo>
                  <a:lnTo>
                    <a:pt x="1553283" y="60596"/>
                  </a:lnTo>
                  <a:lnTo>
                    <a:pt x="1561083" y="99186"/>
                  </a:lnTo>
                  <a:lnTo>
                    <a:pt x="1561083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6" y="991234"/>
                  </a:lnTo>
                  <a:lnTo>
                    <a:pt x="99187" y="991234"/>
                  </a:lnTo>
                  <a:lnTo>
                    <a:pt x="60543" y="983454"/>
                  </a:lnTo>
                  <a:lnTo>
                    <a:pt x="29019" y="962231"/>
                  </a:lnTo>
                  <a:lnTo>
                    <a:pt x="7782" y="930745"/>
                  </a:lnTo>
                  <a:lnTo>
                    <a:pt x="0" y="892175"/>
                  </a:lnTo>
                  <a:lnTo>
                    <a:pt x="0" y="9918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417826" y="2851150"/>
            <a:ext cx="1287145" cy="7912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ctr">
              <a:lnSpc>
                <a:spcPts val="1450"/>
              </a:lnSpc>
              <a:spcBef>
                <a:spcPts val="340"/>
              </a:spcBef>
            </a:pPr>
            <a:r>
              <a:rPr sz="1400" b="1" spc="-45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еде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альный  календарный </a:t>
            </a: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учебный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435"/>
              </a:lnSpc>
              <a:spcBef>
                <a:spcPts val="5"/>
              </a:spcBef>
            </a:pP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график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002532" y="2590165"/>
            <a:ext cx="1760220" cy="1181735"/>
            <a:chOff x="4002532" y="2590165"/>
            <a:chExt cx="1760220" cy="1181735"/>
          </a:xfrm>
        </p:grpSpPr>
        <p:sp>
          <p:nvSpPr>
            <p:cNvPr id="51" name="object 51"/>
            <p:cNvSpPr/>
            <p:nvPr/>
          </p:nvSpPr>
          <p:spPr>
            <a:xfrm>
              <a:off x="4015232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96" y="0"/>
                  </a:moveTo>
                  <a:lnTo>
                    <a:pt x="99187" y="0"/>
                  </a:lnTo>
                  <a:lnTo>
                    <a:pt x="60596" y="7780"/>
                  </a:lnTo>
                  <a:lnTo>
                    <a:pt x="29067" y="29003"/>
                  </a:lnTo>
                  <a:lnTo>
                    <a:pt x="7800" y="60489"/>
                  </a:lnTo>
                  <a:lnTo>
                    <a:pt x="0" y="99060"/>
                  </a:lnTo>
                  <a:lnTo>
                    <a:pt x="0" y="892048"/>
                  </a:lnTo>
                  <a:lnTo>
                    <a:pt x="7800" y="930691"/>
                  </a:lnTo>
                  <a:lnTo>
                    <a:pt x="29067" y="962215"/>
                  </a:lnTo>
                  <a:lnTo>
                    <a:pt x="60596" y="983452"/>
                  </a:lnTo>
                  <a:lnTo>
                    <a:pt x="99187" y="991235"/>
                  </a:lnTo>
                  <a:lnTo>
                    <a:pt x="1461896" y="991235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3" y="892175"/>
                  </a:lnTo>
                  <a:lnTo>
                    <a:pt x="1561083" y="99060"/>
                  </a:lnTo>
                  <a:lnTo>
                    <a:pt x="1553283" y="60489"/>
                  </a:lnTo>
                  <a:lnTo>
                    <a:pt x="1532016" y="29003"/>
                  </a:lnTo>
                  <a:lnTo>
                    <a:pt x="1500487" y="7780"/>
                  </a:lnTo>
                  <a:lnTo>
                    <a:pt x="14618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15232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060"/>
                  </a:moveTo>
                  <a:lnTo>
                    <a:pt x="7800" y="60489"/>
                  </a:lnTo>
                  <a:lnTo>
                    <a:pt x="29067" y="29003"/>
                  </a:lnTo>
                  <a:lnTo>
                    <a:pt x="60596" y="7780"/>
                  </a:lnTo>
                  <a:lnTo>
                    <a:pt x="99187" y="0"/>
                  </a:lnTo>
                  <a:lnTo>
                    <a:pt x="1461896" y="0"/>
                  </a:lnTo>
                  <a:lnTo>
                    <a:pt x="1500487" y="7780"/>
                  </a:lnTo>
                  <a:lnTo>
                    <a:pt x="1532016" y="29003"/>
                  </a:lnTo>
                  <a:lnTo>
                    <a:pt x="1553283" y="60489"/>
                  </a:lnTo>
                  <a:lnTo>
                    <a:pt x="1561083" y="99060"/>
                  </a:lnTo>
                  <a:lnTo>
                    <a:pt x="1561083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6" y="991235"/>
                  </a:lnTo>
                  <a:lnTo>
                    <a:pt x="99187" y="991235"/>
                  </a:lnTo>
                  <a:lnTo>
                    <a:pt x="60596" y="983452"/>
                  </a:lnTo>
                  <a:lnTo>
                    <a:pt x="29067" y="962215"/>
                  </a:lnTo>
                  <a:lnTo>
                    <a:pt x="7800" y="930691"/>
                  </a:lnTo>
                  <a:lnTo>
                    <a:pt x="0" y="892048"/>
                  </a:lnTo>
                  <a:lnTo>
                    <a:pt x="0" y="990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188714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97" y="0"/>
                  </a:moveTo>
                  <a:lnTo>
                    <a:pt x="99187" y="0"/>
                  </a:lnTo>
                  <a:lnTo>
                    <a:pt x="60596" y="7800"/>
                  </a:lnTo>
                  <a:lnTo>
                    <a:pt x="29067" y="29067"/>
                  </a:lnTo>
                  <a:lnTo>
                    <a:pt x="7800" y="60596"/>
                  </a:lnTo>
                  <a:lnTo>
                    <a:pt x="0" y="99186"/>
                  </a:lnTo>
                  <a:lnTo>
                    <a:pt x="0" y="892175"/>
                  </a:lnTo>
                  <a:lnTo>
                    <a:pt x="7800" y="930745"/>
                  </a:lnTo>
                  <a:lnTo>
                    <a:pt x="29067" y="962231"/>
                  </a:lnTo>
                  <a:lnTo>
                    <a:pt x="60596" y="983454"/>
                  </a:lnTo>
                  <a:lnTo>
                    <a:pt x="99187" y="991234"/>
                  </a:lnTo>
                  <a:lnTo>
                    <a:pt x="1461897" y="991234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4" y="892175"/>
                  </a:lnTo>
                  <a:lnTo>
                    <a:pt x="1561084" y="99186"/>
                  </a:lnTo>
                  <a:lnTo>
                    <a:pt x="1553283" y="60596"/>
                  </a:lnTo>
                  <a:lnTo>
                    <a:pt x="1532016" y="29067"/>
                  </a:lnTo>
                  <a:lnTo>
                    <a:pt x="1500487" y="7800"/>
                  </a:lnTo>
                  <a:lnTo>
                    <a:pt x="146189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188714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186"/>
                  </a:moveTo>
                  <a:lnTo>
                    <a:pt x="7800" y="60596"/>
                  </a:lnTo>
                  <a:lnTo>
                    <a:pt x="29067" y="29067"/>
                  </a:lnTo>
                  <a:lnTo>
                    <a:pt x="60596" y="7800"/>
                  </a:lnTo>
                  <a:lnTo>
                    <a:pt x="99187" y="0"/>
                  </a:lnTo>
                  <a:lnTo>
                    <a:pt x="1461897" y="0"/>
                  </a:lnTo>
                  <a:lnTo>
                    <a:pt x="1500487" y="7800"/>
                  </a:lnTo>
                  <a:lnTo>
                    <a:pt x="1532016" y="29067"/>
                  </a:lnTo>
                  <a:lnTo>
                    <a:pt x="1553283" y="60596"/>
                  </a:lnTo>
                  <a:lnTo>
                    <a:pt x="1561084" y="99186"/>
                  </a:lnTo>
                  <a:lnTo>
                    <a:pt x="1561084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7" y="991234"/>
                  </a:lnTo>
                  <a:lnTo>
                    <a:pt x="99187" y="991234"/>
                  </a:lnTo>
                  <a:lnTo>
                    <a:pt x="60596" y="983454"/>
                  </a:lnTo>
                  <a:lnTo>
                    <a:pt x="29067" y="962231"/>
                  </a:lnTo>
                  <a:lnTo>
                    <a:pt x="7800" y="930745"/>
                  </a:lnTo>
                  <a:lnTo>
                    <a:pt x="0" y="892175"/>
                  </a:lnTo>
                  <a:lnTo>
                    <a:pt x="0" y="9918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4279519" y="2791460"/>
            <a:ext cx="1377950" cy="91821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94945" marR="186690" algn="ctr">
              <a:lnSpc>
                <a:spcPts val="1140"/>
              </a:lnSpc>
              <a:spcBef>
                <a:spcPts val="290"/>
              </a:spcBef>
            </a:pPr>
            <a:r>
              <a:rPr sz="1100" b="1" spc="-10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е</a:t>
            </a:r>
            <a:r>
              <a:rPr sz="1100" b="1" spc="-10" dirty="0">
                <a:solidFill>
                  <a:srgbClr val="375F92"/>
                </a:solidFill>
                <a:latin typeface="Arial"/>
                <a:cs typeface="Arial"/>
              </a:rPr>
              <a:t>д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ера</a:t>
            </a:r>
            <a:r>
              <a:rPr sz="1100" b="1" spc="-10" dirty="0">
                <a:solidFill>
                  <a:srgbClr val="375F92"/>
                </a:solidFill>
                <a:latin typeface="Arial"/>
                <a:cs typeface="Arial"/>
              </a:rPr>
              <a:t>л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ьные  рабочие</a:t>
            </a:r>
            <a:endParaRPr sz="1100">
              <a:latin typeface="Arial"/>
              <a:cs typeface="Arial"/>
            </a:endParaRPr>
          </a:p>
          <a:p>
            <a:pPr marL="635" algn="ctr">
              <a:lnSpc>
                <a:spcPts val="1045"/>
              </a:lnSpc>
            </a:pP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программы</a:t>
            </a:r>
            <a:endParaRPr sz="1100">
              <a:latin typeface="Arial"/>
              <a:cs typeface="Arial"/>
            </a:endParaRPr>
          </a:p>
          <a:p>
            <a:pPr marL="635" algn="ctr">
              <a:lnSpc>
                <a:spcPts val="1140"/>
              </a:lnSpc>
            </a:pP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учебных</a:t>
            </a:r>
            <a:endParaRPr sz="1100">
              <a:latin typeface="Arial"/>
              <a:cs typeface="Arial"/>
            </a:endParaRPr>
          </a:p>
          <a:p>
            <a:pPr marL="12065" marR="5080" algn="ctr">
              <a:lnSpc>
                <a:spcPts val="1140"/>
              </a:lnSpc>
              <a:spcBef>
                <a:spcPts val="100"/>
              </a:spcBef>
            </a:pP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пр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е</a:t>
            </a:r>
            <a:r>
              <a:rPr sz="1100" b="1" spc="-10" dirty="0">
                <a:solidFill>
                  <a:srgbClr val="375F92"/>
                </a:solidFill>
                <a:latin typeface="Arial"/>
                <a:cs typeface="Arial"/>
              </a:rPr>
              <a:t>д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ме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ов,</a:t>
            </a:r>
            <a:r>
              <a:rPr sz="1100" b="1" spc="-2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к</a:t>
            </a:r>
            <a:r>
              <a:rPr sz="1100" b="1" spc="-30" dirty="0">
                <a:solidFill>
                  <a:srgbClr val="375F92"/>
                </a:solidFill>
                <a:latin typeface="Arial"/>
                <a:cs typeface="Arial"/>
              </a:rPr>
              <a:t>у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с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ов,  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дисциплин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910453" y="2590165"/>
            <a:ext cx="1760220" cy="1181735"/>
            <a:chOff x="5910453" y="2590165"/>
            <a:chExt cx="1760220" cy="1181735"/>
          </a:xfrm>
        </p:grpSpPr>
        <p:sp>
          <p:nvSpPr>
            <p:cNvPr id="57" name="object 57"/>
            <p:cNvSpPr/>
            <p:nvPr/>
          </p:nvSpPr>
          <p:spPr>
            <a:xfrm>
              <a:off x="5923153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1461897" y="0"/>
                  </a:moveTo>
                  <a:lnTo>
                    <a:pt x="99187" y="0"/>
                  </a:lnTo>
                  <a:lnTo>
                    <a:pt x="60596" y="7780"/>
                  </a:lnTo>
                  <a:lnTo>
                    <a:pt x="29067" y="29003"/>
                  </a:lnTo>
                  <a:lnTo>
                    <a:pt x="7800" y="60489"/>
                  </a:lnTo>
                  <a:lnTo>
                    <a:pt x="0" y="99060"/>
                  </a:lnTo>
                  <a:lnTo>
                    <a:pt x="0" y="892048"/>
                  </a:lnTo>
                  <a:lnTo>
                    <a:pt x="7800" y="930691"/>
                  </a:lnTo>
                  <a:lnTo>
                    <a:pt x="29067" y="962215"/>
                  </a:lnTo>
                  <a:lnTo>
                    <a:pt x="60596" y="983452"/>
                  </a:lnTo>
                  <a:lnTo>
                    <a:pt x="99187" y="991235"/>
                  </a:lnTo>
                  <a:lnTo>
                    <a:pt x="1461897" y="991235"/>
                  </a:lnTo>
                  <a:lnTo>
                    <a:pt x="1500540" y="983454"/>
                  </a:lnTo>
                  <a:lnTo>
                    <a:pt x="1532064" y="962231"/>
                  </a:lnTo>
                  <a:lnTo>
                    <a:pt x="1553301" y="930745"/>
                  </a:lnTo>
                  <a:lnTo>
                    <a:pt x="1561083" y="892175"/>
                  </a:lnTo>
                  <a:lnTo>
                    <a:pt x="1561083" y="99060"/>
                  </a:lnTo>
                  <a:lnTo>
                    <a:pt x="1553301" y="60489"/>
                  </a:lnTo>
                  <a:lnTo>
                    <a:pt x="1532064" y="29003"/>
                  </a:lnTo>
                  <a:lnTo>
                    <a:pt x="1500540" y="7780"/>
                  </a:lnTo>
                  <a:lnTo>
                    <a:pt x="146189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923153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0" y="99060"/>
                  </a:moveTo>
                  <a:lnTo>
                    <a:pt x="7800" y="60489"/>
                  </a:lnTo>
                  <a:lnTo>
                    <a:pt x="29067" y="29003"/>
                  </a:lnTo>
                  <a:lnTo>
                    <a:pt x="60596" y="7780"/>
                  </a:lnTo>
                  <a:lnTo>
                    <a:pt x="99187" y="0"/>
                  </a:lnTo>
                  <a:lnTo>
                    <a:pt x="1461897" y="0"/>
                  </a:lnTo>
                  <a:lnTo>
                    <a:pt x="1500540" y="7780"/>
                  </a:lnTo>
                  <a:lnTo>
                    <a:pt x="1532064" y="29003"/>
                  </a:lnTo>
                  <a:lnTo>
                    <a:pt x="1553301" y="60489"/>
                  </a:lnTo>
                  <a:lnTo>
                    <a:pt x="1561083" y="99060"/>
                  </a:lnTo>
                  <a:lnTo>
                    <a:pt x="1561083" y="892175"/>
                  </a:lnTo>
                  <a:lnTo>
                    <a:pt x="1553301" y="930745"/>
                  </a:lnTo>
                  <a:lnTo>
                    <a:pt x="1532064" y="962231"/>
                  </a:lnTo>
                  <a:lnTo>
                    <a:pt x="1500540" y="983454"/>
                  </a:lnTo>
                  <a:lnTo>
                    <a:pt x="1461897" y="991235"/>
                  </a:lnTo>
                  <a:lnTo>
                    <a:pt x="99187" y="991235"/>
                  </a:lnTo>
                  <a:lnTo>
                    <a:pt x="60596" y="983452"/>
                  </a:lnTo>
                  <a:lnTo>
                    <a:pt x="29067" y="962215"/>
                  </a:lnTo>
                  <a:lnTo>
                    <a:pt x="7800" y="930691"/>
                  </a:lnTo>
                  <a:lnTo>
                    <a:pt x="0" y="892048"/>
                  </a:lnTo>
                  <a:lnTo>
                    <a:pt x="0" y="990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096635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1461896" y="0"/>
                  </a:moveTo>
                  <a:lnTo>
                    <a:pt x="99187" y="0"/>
                  </a:lnTo>
                  <a:lnTo>
                    <a:pt x="60596" y="7800"/>
                  </a:lnTo>
                  <a:lnTo>
                    <a:pt x="29067" y="29067"/>
                  </a:lnTo>
                  <a:lnTo>
                    <a:pt x="7800" y="60596"/>
                  </a:lnTo>
                  <a:lnTo>
                    <a:pt x="0" y="99186"/>
                  </a:lnTo>
                  <a:lnTo>
                    <a:pt x="0" y="892175"/>
                  </a:lnTo>
                  <a:lnTo>
                    <a:pt x="7800" y="930745"/>
                  </a:lnTo>
                  <a:lnTo>
                    <a:pt x="29067" y="962231"/>
                  </a:lnTo>
                  <a:lnTo>
                    <a:pt x="60596" y="983454"/>
                  </a:lnTo>
                  <a:lnTo>
                    <a:pt x="99187" y="991234"/>
                  </a:lnTo>
                  <a:lnTo>
                    <a:pt x="1461896" y="991234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4" y="892175"/>
                  </a:lnTo>
                  <a:lnTo>
                    <a:pt x="1561084" y="99186"/>
                  </a:lnTo>
                  <a:lnTo>
                    <a:pt x="1553283" y="60596"/>
                  </a:lnTo>
                  <a:lnTo>
                    <a:pt x="1532016" y="29067"/>
                  </a:lnTo>
                  <a:lnTo>
                    <a:pt x="1500487" y="7800"/>
                  </a:lnTo>
                  <a:lnTo>
                    <a:pt x="146189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096635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0" y="99186"/>
                  </a:moveTo>
                  <a:lnTo>
                    <a:pt x="7800" y="60596"/>
                  </a:lnTo>
                  <a:lnTo>
                    <a:pt x="29067" y="29067"/>
                  </a:lnTo>
                  <a:lnTo>
                    <a:pt x="60596" y="7800"/>
                  </a:lnTo>
                  <a:lnTo>
                    <a:pt x="99187" y="0"/>
                  </a:lnTo>
                  <a:lnTo>
                    <a:pt x="1461896" y="0"/>
                  </a:lnTo>
                  <a:lnTo>
                    <a:pt x="1500487" y="7800"/>
                  </a:lnTo>
                  <a:lnTo>
                    <a:pt x="1532016" y="29067"/>
                  </a:lnTo>
                  <a:lnTo>
                    <a:pt x="1553283" y="60596"/>
                  </a:lnTo>
                  <a:lnTo>
                    <a:pt x="1561084" y="99186"/>
                  </a:lnTo>
                  <a:lnTo>
                    <a:pt x="1561084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6" y="991234"/>
                  </a:lnTo>
                  <a:lnTo>
                    <a:pt x="99187" y="991234"/>
                  </a:lnTo>
                  <a:lnTo>
                    <a:pt x="60596" y="983454"/>
                  </a:lnTo>
                  <a:lnTo>
                    <a:pt x="29067" y="962231"/>
                  </a:lnTo>
                  <a:lnTo>
                    <a:pt x="7800" y="930745"/>
                  </a:lnTo>
                  <a:lnTo>
                    <a:pt x="0" y="892175"/>
                  </a:lnTo>
                  <a:lnTo>
                    <a:pt x="0" y="9918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6263132" y="2851150"/>
            <a:ext cx="1228090" cy="7912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065" marR="5080" algn="ctr">
              <a:lnSpc>
                <a:spcPts val="1450"/>
              </a:lnSpc>
              <a:spcBef>
                <a:spcPts val="340"/>
              </a:spcBef>
            </a:pPr>
            <a:r>
              <a:rPr sz="1400" b="1" spc="-45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еде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альная  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рабочая</a:t>
            </a:r>
            <a:endParaRPr sz="1400">
              <a:latin typeface="Arial"/>
              <a:cs typeface="Arial"/>
            </a:endParaRPr>
          </a:p>
          <a:p>
            <a:pPr marL="96520" marR="89535" indent="635" algn="ctr">
              <a:lnSpc>
                <a:spcPts val="1440"/>
              </a:lnSpc>
              <a:spcBef>
                <a:spcPts val="15"/>
              </a:spcBef>
            </a:pP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программа </a:t>
            </a: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375F92"/>
                </a:solidFill>
                <a:latin typeface="Arial"/>
                <a:cs typeface="Arial"/>
              </a:rPr>
              <a:t>в</a:t>
            </a:r>
            <a:r>
              <a:rPr sz="1400" b="1" spc="-30" dirty="0">
                <a:solidFill>
                  <a:srgbClr val="375F92"/>
                </a:solidFill>
                <a:latin typeface="Arial"/>
                <a:cs typeface="Arial"/>
              </a:rPr>
              <a:t>о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спи</a:t>
            </a:r>
            <a:r>
              <a:rPr sz="1400" b="1" spc="-1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ания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7818373" y="2590165"/>
            <a:ext cx="1760220" cy="1181735"/>
            <a:chOff x="7818373" y="2590165"/>
            <a:chExt cx="1760220" cy="1181735"/>
          </a:xfrm>
        </p:grpSpPr>
        <p:sp>
          <p:nvSpPr>
            <p:cNvPr id="63" name="object 63"/>
            <p:cNvSpPr/>
            <p:nvPr/>
          </p:nvSpPr>
          <p:spPr>
            <a:xfrm>
              <a:off x="7831073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1462024" y="0"/>
                  </a:moveTo>
                  <a:lnTo>
                    <a:pt x="99186" y="0"/>
                  </a:lnTo>
                  <a:lnTo>
                    <a:pt x="60596" y="7780"/>
                  </a:lnTo>
                  <a:lnTo>
                    <a:pt x="29067" y="29003"/>
                  </a:lnTo>
                  <a:lnTo>
                    <a:pt x="7800" y="60489"/>
                  </a:lnTo>
                  <a:lnTo>
                    <a:pt x="0" y="99060"/>
                  </a:lnTo>
                  <a:lnTo>
                    <a:pt x="0" y="892048"/>
                  </a:lnTo>
                  <a:lnTo>
                    <a:pt x="7800" y="930691"/>
                  </a:lnTo>
                  <a:lnTo>
                    <a:pt x="29067" y="962215"/>
                  </a:lnTo>
                  <a:lnTo>
                    <a:pt x="60596" y="983452"/>
                  </a:lnTo>
                  <a:lnTo>
                    <a:pt x="99186" y="991235"/>
                  </a:lnTo>
                  <a:lnTo>
                    <a:pt x="1462024" y="991235"/>
                  </a:lnTo>
                  <a:lnTo>
                    <a:pt x="1500594" y="983454"/>
                  </a:lnTo>
                  <a:lnTo>
                    <a:pt x="1532080" y="962231"/>
                  </a:lnTo>
                  <a:lnTo>
                    <a:pt x="1553303" y="930745"/>
                  </a:lnTo>
                  <a:lnTo>
                    <a:pt x="1561083" y="892175"/>
                  </a:lnTo>
                  <a:lnTo>
                    <a:pt x="1561083" y="99060"/>
                  </a:lnTo>
                  <a:lnTo>
                    <a:pt x="1553303" y="60489"/>
                  </a:lnTo>
                  <a:lnTo>
                    <a:pt x="1532080" y="29003"/>
                  </a:lnTo>
                  <a:lnTo>
                    <a:pt x="1500594" y="7780"/>
                  </a:lnTo>
                  <a:lnTo>
                    <a:pt x="14620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831073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0" y="99060"/>
                  </a:moveTo>
                  <a:lnTo>
                    <a:pt x="7800" y="60489"/>
                  </a:lnTo>
                  <a:lnTo>
                    <a:pt x="29067" y="29003"/>
                  </a:lnTo>
                  <a:lnTo>
                    <a:pt x="60596" y="7780"/>
                  </a:lnTo>
                  <a:lnTo>
                    <a:pt x="99186" y="0"/>
                  </a:lnTo>
                  <a:lnTo>
                    <a:pt x="1462024" y="0"/>
                  </a:lnTo>
                  <a:lnTo>
                    <a:pt x="1500594" y="7780"/>
                  </a:lnTo>
                  <a:lnTo>
                    <a:pt x="1532080" y="29003"/>
                  </a:lnTo>
                  <a:lnTo>
                    <a:pt x="1553303" y="60489"/>
                  </a:lnTo>
                  <a:lnTo>
                    <a:pt x="1561083" y="99060"/>
                  </a:lnTo>
                  <a:lnTo>
                    <a:pt x="1561083" y="892175"/>
                  </a:lnTo>
                  <a:lnTo>
                    <a:pt x="1553303" y="930745"/>
                  </a:lnTo>
                  <a:lnTo>
                    <a:pt x="1532080" y="962231"/>
                  </a:lnTo>
                  <a:lnTo>
                    <a:pt x="1500594" y="983454"/>
                  </a:lnTo>
                  <a:lnTo>
                    <a:pt x="1462024" y="991235"/>
                  </a:lnTo>
                  <a:lnTo>
                    <a:pt x="99186" y="991235"/>
                  </a:lnTo>
                  <a:lnTo>
                    <a:pt x="60596" y="983452"/>
                  </a:lnTo>
                  <a:lnTo>
                    <a:pt x="29067" y="962215"/>
                  </a:lnTo>
                  <a:lnTo>
                    <a:pt x="7800" y="930691"/>
                  </a:lnTo>
                  <a:lnTo>
                    <a:pt x="0" y="892048"/>
                  </a:lnTo>
                  <a:lnTo>
                    <a:pt x="0" y="990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004555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1461897" y="0"/>
                  </a:moveTo>
                  <a:lnTo>
                    <a:pt x="99187" y="0"/>
                  </a:lnTo>
                  <a:lnTo>
                    <a:pt x="60596" y="7800"/>
                  </a:lnTo>
                  <a:lnTo>
                    <a:pt x="29067" y="29067"/>
                  </a:lnTo>
                  <a:lnTo>
                    <a:pt x="7800" y="60596"/>
                  </a:lnTo>
                  <a:lnTo>
                    <a:pt x="0" y="99186"/>
                  </a:lnTo>
                  <a:lnTo>
                    <a:pt x="0" y="892175"/>
                  </a:lnTo>
                  <a:lnTo>
                    <a:pt x="7800" y="930745"/>
                  </a:lnTo>
                  <a:lnTo>
                    <a:pt x="29067" y="962231"/>
                  </a:lnTo>
                  <a:lnTo>
                    <a:pt x="60596" y="983454"/>
                  </a:lnTo>
                  <a:lnTo>
                    <a:pt x="99187" y="991234"/>
                  </a:lnTo>
                  <a:lnTo>
                    <a:pt x="1461897" y="991234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4" y="892175"/>
                  </a:lnTo>
                  <a:lnTo>
                    <a:pt x="1561084" y="99186"/>
                  </a:lnTo>
                  <a:lnTo>
                    <a:pt x="1553283" y="60596"/>
                  </a:lnTo>
                  <a:lnTo>
                    <a:pt x="1532016" y="29067"/>
                  </a:lnTo>
                  <a:lnTo>
                    <a:pt x="1500487" y="7800"/>
                  </a:lnTo>
                  <a:lnTo>
                    <a:pt x="146189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004555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0" y="99186"/>
                  </a:moveTo>
                  <a:lnTo>
                    <a:pt x="7800" y="60596"/>
                  </a:lnTo>
                  <a:lnTo>
                    <a:pt x="29067" y="29067"/>
                  </a:lnTo>
                  <a:lnTo>
                    <a:pt x="60596" y="7800"/>
                  </a:lnTo>
                  <a:lnTo>
                    <a:pt x="99187" y="0"/>
                  </a:lnTo>
                  <a:lnTo>
                    <a:pt x="1461897" y="0"/>
                  </a:lnTo>
                  <a:lnTo>
                    <a:pt x="1500487" y="7800"/>
                  </a:lnTo>
                  <a:lnTo>
                    <a:pt x="1532016" y="29067"/>
                  </a:lnTo>
                  <a:lnTo>
                    <a:pt x="1553283" y="60596"/>
                  </a:lnTo>
                  <a:lnTo>
                    <a:pt x="1561084" y="99186"/>
                  </a:lnTo>
                  <a:lnTo>
                    <a:pt x="1561084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7" y="991234"/>
                  </a:lnTo>
                  <a:lnTo>
                    <a:pt x="99187" y="991234"/>
                  </a:lnTo>
                  <a:lnTo>
                    <a:pt x="60596" y="983454"/>
                  </a:lnTo>
                  <a:lnTo>
                    <a:pt x="29067" y="962231"/>
                  </a:lnTo>
                  <a:lnTo>
                    <a:pt x="7800" y="930745"/>
                  </a:lnTo>
                  <a:lnTo>
                    <a:pt x="0" y="892175"/>
                  </a:lnTo>
                  <a:lnTo>
                    <a:pt x="0" y="9918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8154416" y="2829305"/>
            <a:ext cx="1263650" cy="8413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ct val="86500"/>
              </a:lnSpc>
              <a:spcBef>
                <a:spcPts val="295"/>
              </a:spcBef>
            </a:pPr>
            <a:r>
              <a:rPr sz="1200" b="1" spc="-5" dirty="0">
                <a:solidFill>
                  <a:srgbClr val="375F92"/>
                </a:solidFill>
                <a:latin typeface="Arial"/>
                <a:cs typeface="Arial"/>
              </a:rPr>
              <a:t>федеральный 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375F92"/>
                </a:solidFill>
                <a:latin typeface="Arial"/>
                <a:cs typeface="Arial"/>
              </a:rPr>
              <a:t>календарный 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375F92"/>
                </a:solidFill>
                <a:latin typeface="Arial"/>
                <a:cs typeface="Arial"/>
              </a:rPr>
              <a:t>план 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375F92"/>
                </a:solidFill>
                <a:latin typeface="Arial"/>
                <a:cs typeface="Arial"/>
              </a:rPr>
              <a:t>в</a:t>
            </a:r>
            <a:r>
              <a:rPr sz="1200" b="1" spc="-15" dirty="0">
                <a:solidFill>
                  <a:srgbClr val="375F92"/>
                </a:solidFill>
                <a:latin typeface="Arial"/>
                <a:cs typeface="Arial"/>
              </a:rPr>
              <a:t>о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с</a:t>
            </a:r>
            <a:r>
              <a:rPr sz="1200" b="1" spc="-5" dirty="0">
                <a:solidFill>
                  <a:srgbClr val="375F92"/>
                </a:solidFill>
                <a:latin typeface="Arial"/>
                <a:cs typeface="Arial"/>
              </a:rPr>
              <a:t>п</a:t>
            </a:r>
            <a:r>
              <a:rPr sz="1200" b="1" spc="-10" dirty="0">
                <a:solidFill>
                  <a:srgbClr val="375F92"/>
                </a:solidFill>
                <a:latin typeface="Arial"/>
                <a:cs typeface="Arial"/>
              </a:rPr>
              <a:t>и</a:t>
            </a:r>
            <a:r>
              <a:rPr sz="1200" b="1" spc="-1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а</a:t>
            </a:r>
            <a:r>
              <a:rPr sz="1200" b="1" spc="-1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ел</a:t>
            </a:r>
            <a:r>
              <a:rPr sz="1200" b="1" spc="-10" dirty="0">
                <a:solidFill>
                  <a:srgbClr val="375F92"/>
                </a:solidFill>
                <a:latin typeface="Arial"/>
                <a:cs typeface="Arial"/>
              </a:rPr>
              <a:t>ь</a:t>
            </a:r>
            <a:r>
              <a:rPr sz="1200" b="1" spc="-5" dirty="0">
                <a:solidFill>
                  <a:srgbClr val="375F92"/>
                </a:solidFill>
                <a:latin typeface="Arial"/>
                <a:cs typeface="Arial"/>
              </a:rPr>
              <a:t>н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ой  </a:t>
            </a:r>
            <a:r>
              <a:rPr sz="1200" b="1" spc="-10" dirty="0">
                <a:solidFill>
                  <a:srgbClr val="375F92"/>
                </a:solidFill>
                <a:latin typeface="Arial"/>
                <a:cs typeface="Arial"/>
              </a:rPr>
              <a:t>работы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8" name="object 6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84546" y="1367396"/>
            <a:ext cx="440194" cy="436257"/>
          </a:xfrm>
          <a:prstGeom prst="rect">
            <a:avLst/>
          </a:prstGeom>
        </p:spPr>
      </p:pic>
      <p:sp>
        <p:nvSpPr>
          <p:cNvPr id="69" name="object 69"/>
          <p:cNvSpPr txBox="1"/>
          <p:nvPr/>
        </p:nvSpPr>
        <p:spPr>
          <a:xfrm>
            <a:off x="397865" y="6529527"/>
            <a:ext cx="901509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Федеральный</a:t>
            </a:r>
            <a:r>
              <a:rPr sz="1400" b="1" spc="-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AFEF"/>
                </a:solidFill>
                <a:latin typeface="Arial"/>
                <a:cs typeface="Arial"/>
              </a:rPr>
              <a:t>закон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400" b="1" spc="-20" dirty="0">
                <a:solidFill>
                  <a:srgbClr val="00AFEF"/>
                </a:solidFill>
                <a:latin typeface="Arial"/>
                <a:cs typeface="Arial"/>
              </a:rPr>
              <a:t>от</a:t>
            </a:r>
            <a:r>
              <a:rPr sz="1400" b="1" spc="3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FEF"/>
                </a:solidFill>
                <a:latin typeface="Arial"/>
                <a:cs typeface="Arial"/>
              </a:rPr>
              <a:t>24 </a:t>
            </a:r>
            <a:r>
              <a:rPr sz="1400" b="1" spc="-10" dirty="0">
                <a:solidFill>
                  <a:srgbClr val="00AFEF"/>
                </a:solidFill>
                <a:latin typeface="Arial"/>
                <a:cs typeface="Arial"/>
              </a:rPr>
              <a:t>сентября</a:t>
            </a:r>
            <a:r>
              <a:rPr sz="1400" b="1" spc="37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2022</a:t>
            </a:r>
            <a:r>
              <a:rPr sz="1400" b="1" spc="38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80" dirty="0">
                <a:solidFill>
                  <a:srgbClr val="00AFEF"/>
                </a:solidFill>
                <a:latin typeface="Arial"/>
                <a:cs typeface="Arial"/>
              </a:rPr>
              <a:t>г.</a:t>
            </a:r>
            <a:r>
              <a:rPr sz="1400" b="1" spc="229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00AFEF"/>
                </a:solidFill>
                <a:latin typeface="Arial"/>
                <a:cs typeface="Arial"/>
              </a:rPr>
              <a:t>№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371-ФЗ </a:t>
            </a:r>
            <a:r>
              <a:rPr sz="1400" b="1" dirty="0">
                <a:solidFill>
                  <a:srgbClr val="00AFEF"/>
                </a:solidFill>
                <a:latin typeface="Arial"/>
                <a:cs typeface="Arial"/>
              </a:rPr>
              <a:t>«О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внесении</a:t>
            </a:r>
            <a:r>
              <a:rPr sz="1400" b="1" spc="37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изменений </a:t>
            </a:r>
            <a:r>
              <a:rPr sz="1400" b="1" dirty="0">
                <a:solidFill>
                  <a:srgbClr val="00AFEF"/>
                </a:solidFill>
                <a:latin typeface="Arial"/>
                <a:cs typeface="Arial"/>
              </a:rPr>
              <a:t>в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Федеральный</a:t>
            </a:r>
            <a:r>
              <a:rPr sz="1400" b="1" spc="38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AFEF"/>
                </a:solidFill>
                <a:latin typeface="Arial"/>
                <a:cs typeface="Arial"/>
              </a:rPr>
              <a:t>закон</a:t>
            </a:r>
            <a:r>
              <a:rPr sz="1400" b="1" spc="36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«Об</a:t>
            </a:r>
            <a:r>
              <a:rPr sz="1400" b="1" spc="38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AFEF"/>
                </a:solidFill>
                <a:latin typeface="Arial"/>
                <a:cs typeface="Arial"/>
              </a:rPr>
              <a:t>образовании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FEF"/>
                </a:solidFill>
                <a:latin typeface="Arial"/>
                <a:cs typeface="Arial"/>
              </a:rPr>
              <a:t>в</a:t>
            </a:r>
            <a:r>
              <a:rPr sz="1400" b="1" spc="38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AFEF"/>
                </a:solidFill>
                <a:latin typeface="Arial"/>
                <a:cs typeface="Arial"/>
              </a:rPr>
              <a:t>Российской</a:t>
            </a:r>
            <a:r>
              <a:rPr sz="1400" b="1" spc="7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Федерации»</a:t>
            </a:r>
            <a:r>
              <a:rPr sz="1400" b="1" spc="76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FEF"/>
                </a:solidFill>
                <a:latin typeface="Arial"/>
                <a:cs typeface="Arial"/>
              </a:rPr>
              <a:t>и</a:t>
            </a:r>
            <a:r>
              <a:rPr sz="1400" b="1" spc="39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AFEF"/>
                </a:solidFill>
                <a:latin typeface="Arial"/>
                <a:cs typeface="Arial"/>
              </a:rPr>
              <a:t>статью</a:t>
            </a:r>
            <a:r>
              <a:rPr sz="1400" b="1" spc="75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FEF"/>
                </a:solidFill>
                <a:latin typeface="Arial"/>
                <a:cs typeface="Arial"/>
              </a:rPr>
              <a:t>1</a:t>
            </a:r>
            <a:r>
              <a:rPr sz="1400" b="1" spc="39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AFEF"/>
                </a:solidFill>
                <a:latin typeface="Arial"/>
                <a:cs typeface="Arial"/>
              </a:rPr>
              <a:t>Федерального</a:t>
            </a:r>
            <a:r>
              <a:rPr sz="1400" b="1" spc="7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AFEF"/>
                </a:solidFill>
                <a:latin typeface="Arial"/>
                <a:cs typeface="Arial"/>
              </a:rPr>
              <a:t>закона</a:t>
            </a:r>
            <a:r>
              <a:rPr sz="1400" b="1" spc="7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«Об</a:t>
            </a:r>
            <a:r>
              <a:rPr sz="1400" b="1" spc="38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AFEF"/>
                </a:solidFill>
                <a:latin typeface="Arial"/>
                <a:cs typeface="Arial"/>
              </a:rPr>
              <a:t>обязательных</a:t>
            </a:r>
            <a:r>
              <a:rPr sz="1400" b="1" spc="7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AFEF"/>
                </a:solidFill>
                <a:latin typeface="Arial"/>
                <a:cs typeface="Arial"/>
              </a:rPr>
              <a:t>требованиях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FEF"/>
                </a:solidFill>
                <a:latin typeface="Arial"/>
                <a:cs typeface="Arial"/>
              </a:rPr>
              <a:t>в</a:t>
            </a:r>
            <a:r>
              <a:rPr sz="1400" b="1" spc="-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AFEF"/>
                </a:solidFill>
                <a:latin typeface="Arial"/>
                <a:cs typeface="Arial"/>
              </a:rPr>
              <a:t>Российской</a:t>
            </a:r>
            <a:r>
              <a:rPr sz="1400" b="1" spc="-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Федерации»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98919" y="4077271"/>
            <a:ext cx="9090025" cy="711200"/>
          </a:xfrm>
          <a:custGeom>
            <a:avLst/>
            <a:gdLst/>
            <a:ahLst/>
            <a:cxnLst/>
            <a:rect l="l" t="t" r="r" b="b"/>
            <a:pathLst>
              <a:path w="9090025" h="711200">
                <a:moveTo>
                  <a:pt x="9090025" y="0"/>
                </a:moveTo>
                <a:lnTo>
                  <a:pt x="0" y="0"/>
                </a:lnTo>
                <a:lnTo>
                  <a:pt x="0" y="710882"/>
                </a:lnTo>
                <a:lnTo>
                  <a:pt x="9090025" y="710882"/>
                </a:lnTo>
                <a:lnTo>
                  <a:pt x="9090025" y="0"/>
                </a:lnTo>
                <a:close/>
              </a:path>
            </a:pathLst>
          </a:custGeom>
          <a:solidFill>
            <a:srgbClr val="467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741170" y="4042410"/>
            <a:ext cx="6405880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6239" marR="5080" indent="-1654175">
              <a:lnSpc>
                <a:spcPct val="12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ОБЯЗАТЕЛЬНЫЕ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ФЕДЕРАЛЬНЫЕ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РАБОЧИЕ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 </a:t>
            </a:r>
            <a:r>
              <a:rPr sz="1800" spc="-45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УЧЕБНЫМ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ПРЕДМЕТАМ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98919" y="4788027"/>
            <a:ext cx="4545330" cy="1492885"/>
          </a:xfrm>
          <a:custGeom>
            <a:avLst/>
            <a:gdLst/>
            <a:ahLst/>
            <a:cxnLst/>
            <a:rect l="l" t="t" r="r" b="b"/>
            <a:pathLst>
              <a:path w="4545330" h="1492885">
                <a:moveTo>
                  <a:pt x="0" y="1492885"/>
                </a:moveTo>
                <a:lnTo>
                  <a:pt x="4545076" y="1492885"/>
                </a:lnTo>
                <a:lnTo>
                  <a:pt x="4545076" y="0"/>
                </a:lnTo>
                <a:lnTo>
                  <a:pt x="0" y="0"/>
                </a:lnTo>
                <a:lnTo>
                  <a:pt x="0" y="1492885"/>
                </a:lnTo>
                <a:close/>
              </a:path>
            </a:pathLst>
          </a:custGeom>
          <a:ln w="25400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244295" y="4815583"/>
            <a:ext cx="2856865" cy="134112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НОО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1800" b="1" spc="-10" dirty="0">
                <a:latin typeface="Arial"/>
                <a:cs typeface="Arial"/>
              </a:rPr>
              <a:t>РУССКИЙ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ЯЗЫК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ct val="119400"/>
              </a:lnSpc>
              <a:spcBef>
                <a:spcPts val="15"/>
              </a:spcBef>
            </a:pPr>
            <a:r>
              <a:rPr sz="1800" b="1" spc="-25" dirty="0">
                <a:latin typeface="Arial"/>
                <a:cs typeface="Arial"/>
              </a:rPr>
              <a:t>ЛИТЕРАТУРНОЕ </a:t>
            </a:r>
            <a:r>
              <a:rPr sz="1800" b="1" spc="-5" dirty="0">
                <a:latin typeface="Arial"/>
                <a:cs typeface="Arial"/>
              </a:rPr>
              <a:t>ЧТЕНИЕ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ОКРУЖАЮЩИЙ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МИР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4931283" y="4775327"/>
            <a:ext cx="4570730" cy="1518285"/>
            <a:chOff x="4931283" y="4775327"/>
            <a:chExt cx="4570730" cy="1518285"/>
          </a:xfrm>
        </p:grpSpPr>
        <p:sp>
          <p:nvSpPr>
            <p:cNvPr id="75" name="object 75"/>
            <p:cNvSpPr/>
            <p:nvPr/>
          </p:nvSpPr>
          <p:spPr>
            <a:xfrm>
              <a:off x="4943983" y="4788027"/>
              <a:ext cx="4545330" cy="1492885"/>
            </a:xfrm>
            <a:custGeom>
              <a:avLst/>
              <a:gdLst/>
              <a:ahLst/>
              <a:cxnLst/>
              <a:rect l="l" t="t" r="r" b="b"/>
              <a:pathLst>
                <a:path w="4545330" h="1492885">
                  <a:moveTo>
                    <a:pt x="4545076" y="0"/>
                  </a:moveTo>
                  <a:lnTo>
                    <a:pt x="0" y="0"/>
                  </a:lnTo>
                  <a:lnTo>
                    <a:pt x="0" y="1492885"/>
                  </a:lnTo>
                  <a:lnTo>
                    <a:pt x="4545076" y="1492885"/>
                  </a:lnTo>
                  <a:lnTo>
                    <a:pt x="4545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943983" y="4788027"/>
              <a:ext cx="4545330" cy="1492885"/>
            </a:xfrm>
            <a:custGeom>
              <a:avLst/>
              <a:gdLst/>
              <a:ahLst/>
              <a:cxnLst/>
              <a:rect l="l" t="t" r="r" b="b"/>
              <a:pathLst>
                <a:path w="4545330" h="1492885">
                  <a:moveTo>
                    <a:pt x="0" y="1492885"/>
                  </a:moveTo>
                  <a:lnTo>
                    <a:pt x="4545076" y="1492885"/>
                  </a:lnTo>
                  <a:lnTo>
                    <a:pt x="4545076" y="0"/>
                  </a:lnTo>
                  <a:lnTo>
                    <a:pt x="0" y="0"/>
                  </a:lnTo>
                  <a:lnTo>
                    <a:pt x="0" y="1492885"/>
                  </a:lnTo>
                  <a:close/>
                </a:path>
              </a:pathLst>
            </a:custGeom>
            <a:ln w="25400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5163439" y="4829634"/>
            <a:ext cx="4105275" cy="130111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466215">
              <a:lnSpc>
                <a:spcPct val="100000"/>
              </a:lnSpc>
              <a:spcBef>
                <a:spcPts val="63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ООО,</a:t>
            </a:r>
            <a:r>
              <a:rPr sz="18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СОО</a:t>
            </a:r>
            <a:endParaRPr sz="1800">
              <a:latin typeface="Arial"/>
              <a:cs typeface="Arial"/>
            </a:endParaRPr>
          </a:p>
          <a:p>
            <a:pPr marL="445134" marR="436880" indent="2540" algn="ctr">
              <a:lnSpc>
                <a:spcPts val="1660"/>
              </a:lnSpc>
              <a:spcBef>
                <a:spcPts val="735"/>
              </a:spcBef>
            </a:pPr>
            <a:r>
              <a:rPr sz="1600" b="1" spc="-10" dirty="0">
                <a:latin typeface="Arial"/>
                <a:cs typeface="Arial"/>
              </a:rPr>
              <a:t>РУССКИЙ </a:t>
            </a:r>
            <a:r>
              <a:rPr sz="1600" b="1" spc="-5" dirty="0">
                <a:latin typeface="Arial"/>
                <a:cs typeface="Arial"/>
              </a:rPr>
              <a:t>ЯЗЫК, </a:t>
            </a:r>
            <a:r>
              <a:rPr sz="1600" b="1" spc="-40" dirty="0">
                <a:latin typeface="Arial"/>
                <a:cs typeface="Arial"/>
              </a:rPr>
              <a:t>ЛИТЕРАТУРА, 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ИСТОРИЯ,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ОБЩЕСТВОЗНАНИЕ,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510"/>
              </a:lnSpc>
            </a:pPr>
            <a:r>
              <a:rPr sz="1600" b="1" spc="-30" dirty="0">
                <a:latin typeface="Arial"/>
                <a:cs typeface="Arial"/>
              </a:rPr>
              <a:t>ГЕОГРАФИЯ,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ОСНОВЫ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БЕЗОПАСНОСТИ</a:t>
            </a:r>
            <a:endParaRPr sz="1600">
              <a:latin typeface="Arial"/>
              <a:cs typeface="Arial"/>
            </a:endParaRPr>
          </a:p>
          <a:p>
            <a:pPr marL="1270" algn="ctr">
              <a:lnSpc>
                <a:spcPts val="1789"/>
              </a:lnSpc>
            </a:pPr>
            <a:r>
              <a:rPr sz="1600" b="1" spc="-10" dirty="0">
                <a:latin typeface="Arial"/>
                <a:cs typeface="Arial"/>
              </a:rPr>
              <a:t>ЖИЗНЕДЕЯТЕЛЬНОСТИ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98919" y="6280963"/>
            <a:ext cx="9090025" cy="166370"/>
          </a:xfrm>
          <a:custGeom>
            <a:avLst/>
            <a:gdLst/>
            <a:ahLst/>
            <a:cxnLst/>
            <a:rect l="l" t="t" r="r" b="b"/>
            <a:pathLst>
              <a:path w="9090025" h="166370">
                <a:moveTo>
                  <a:pt x="9090025" y="0"/>
                </a:moveTo>
                <a:lnTo>
                  <a:pt x="0" y="0"/>
                </a:lnTo>
                <a:lnTo>
                  <a:pt x="0" y="165874"/>
                </a:lnTo>
                <a:lnTo>
                  <a:pt x="9090025" y="165874"/>
                </a:lnTo>
                <a:lnTo>
                  <a:pt x="9090025" y="0"/>
                </a:lnTo>
                <a:close/>
              </a:path>
            </a:pathLst>
          </a:custGeom>
          <a:solidFill>
            <a:srgbClr val="4674A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354" y="732028"/>
            <a:ext cx="15875" cy="5758180"/>
          </a:xfrm>
          <a:custGeom>
            <a:avLst/>
            <a:gdLst/>
            <a:ahLst/>
            <a:cxnLst/>
            <a:rect l="l" t="t" r="r" b="b"/>
            <a:pathLst>
              <a:path w="15875" h="5758180">
                <a:moveTo>
                  <a:pt x="15773" y="5757798"/>
                </a:moveTo>
                <a:lnTo>
                  <a:pt x="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9499" y="960374"/>
            <a:ext cx="12125325" cy="635"/>
          </a:xfrm>
          <a:custGeom>
            <a:avLst/>
            <a:gdLst/>
            <a:ahLst/>
            <a:cxnLst/>
            <a:rect l="l" t="t" r="r" b="b"/>
            <a:pathLst>
              <a:path w="12125325" h="634">
                <a:moveTo>
                  <a:pt x="0" y="0"/>
                </a:moveTo>
                <a:lnTo>
                  <a:pt x="12125325" y="126"/>
                </a:lnTo>
              </a:path>
            </a:pathLst>
          </a:custGeom>
          <a:ln w="38100">
            <a:solidFill>
              <a:srgbClr val="0000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6048" y="1413383"/>
            <a:ext cx="4314190" cy="3547110"/>
          </a:xfrm>
          <a:custGeom>
            <a:avLst/>
            <a:gdLst/>
            <a:ahLst/>
            <a:cxnLst/>
            <a:rect l="l" t="t" r="r" b="b"/>
            <a:pathLst>
              <a:path w="4314190" h="3547110">
                <a:moveTo>
                  <a:pt x="0" y="1773428"/>
                </a:moveTo>
                <a:lnTo>
                  <a:pt x="794765" y="0"/>
                </a:lnTo>
                <a:lnTo>
                  <a:pt x="3519297" y="0"/>
                </a:lnTo>
                <a:lnTo>
                  <a:pt x="4314062" y="1773428"/>
                </a:lnTo>
                <a:lnTo>
                  <a:pt x="3519297" y="3546856"/>
                </a:lnTo>
                <a:lnTo>
                  <a:pt x="794765" y="3546856"/>
                </a:lnTo>
                <a:lnTo>
                  <a:pt x="0" y="1773428"/>
                </a:lnTo>
                <a:close/>
              </a:path>
            </a:pathLst>
          </a:custGeom>
          <a:ln w="12700">
            <a:solidFill>
              <a:srgbClr val="416F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22926" y="1897507"/>
            <a:ext cx="3068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60" dirty="0">
                <a:solidFill>
                  <a:srgbClr val="5294CF"/>
                </a:solidFill>
                <a:latin typeface="Arial"/>
                <a:cs typeface="Arial"/>
              </a:rPr>
              <a:t>содержательныйраздел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3678" y="2630551"/>
            <a:ext cx="2988310" cy="2099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371475" indent="-28702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Microsoft Sans Serif"/>
                <a:cs typeface="Microsoft Sans Serif"/>
              </a:rPr>
              <a:t>федеральные </a:t>
            </a:r>
            <a:r>
              <a:rPr sz="1700" spc="-10" dirty="0">
                <a:latin typeface="Microsoft Sans Serif"/>
                <a:cs typeface="Microsoft Sans Serif"/>
              </a:rPr>
              <a:t>рабочие </a:t>
            </a:r>
            <a:r>
              <a:rPr sz="1700" spc="-440" dirty="0">
                <a:latin typeface="Microsoft Sans Serif"/>
                <a:cs typeface="Microsoft Sans Serif"/>
              </a:rPr>
              <a:t> </a:t>
            </a:r>
            <a:r>
              <a:rPr sz="1700" spc="-15" dirty="0">
                <a:latin typeface="Microsoft Sans Serif"/>
                <a:cs typeface="Microsoft Sans Serif"/>
              </a:rPr>
              <a:t>программы</a:t>
            </a:r>
            <a:r>
              <a:rPr sz="1700" spc="1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учебных</a:t>
            </a:r>
            <a:endParaRPr sz="17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700" spc="-20" dirty="0">
                <a:latin typeface="Microsoft Sans Serif"/>
                <a:cs typeface="Microsoft Sans Serif"/>
              </a:rPr>
              <a:t>предметов;</a:t>
            </a:r>
            <a:endParaRPr sz="17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15" dirty="0">
                <a:latin typeface="Microsoft Sans Serif"/>
                <a:cs typeface="Microsoft Sans Serif"/>
              </a:rPr>
              <a:t>программа </a:t>
            </a:r>
            <a:r>
              <a:rPr sz="1700" spc="-10" dirty="0">
                <a:latin typeface="Microsoft Sans Serif"/>
                <a:cs typeface="Microsoft Sans Serif"/>
              </a:rPr>
              <a:t>формирования </a:t>
            </a:r>
            <a:r>
              <a:rPr sz="1700" spc="-44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универсальных</a:t>
            </a:r>
            <a:r>
              <a:rPr sz="1700" spc="3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учебных </a:t>
            </a:r>
            <a:r>
              <a:rPr sz="1700" spc="-5" dirty="0">
                <a:latin typeface="Microsoft Sans Serif"/>
                <a:cs typeface="Microsoft Sans Serif"/>
              </a:rPr>
              <a:t> действий</a:t>
            </a:r>
            <a:r>
              <a:rPr sz="1700" spc="-1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у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обучающихся;</a:t>
            </a:r>
            <a:endParaRPr sz="17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Microsoft Sans Serif"/>
                <a:cs typeface="Microsoft Sans Serif"/>
              </a:rPr>
              <a:t>федеральная</a:t>
            </a:r>
            <a:r>
              <a:rPr sz="1700" spc="-5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рабочая</a:t>
            </a:r>
            <a:endParaRPr sz="17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700" spc="-15" dirty="0">
                <a:latin typeface="Microsoft Sans Serif"/>
                <a:cs typeface="Microsoft Sans Serif"/>
              </a:rPr>
              <a:t>программа</a:t>
            </a:r>
            <a:r>
              <a:rPr sz="1700" spc="-5" dirty="0">
                <a:latin typeface="Microsoft Sans Serif"/>
                <a:cs typeface="Microsoft Sans Serif"/>
              </a:rPr>
              <a:t> </a:t>
            </a:r>
            <a:r>
              <a:rPr sz="1700" spc="-15" dirty="0">
                <a:latin typeface="Microsoft Sans Serif"/>
                <a:cs typeface="Microsoft Sans Serif"/>
              </a:rPr>
              <a:t>воспитания</a:t>
            </a:r>
            <a:endParaRPr sz="17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21639" y="1960118"/>
            <a:ext cx="4143375" cy="3645535"/>
            <a:chOff x="821639" y="1960118"/>
            <a:chExt cx="4143375" cy="3645535"/>
          </a:xfrm>
        </p:grpSpPr>
        <p:sp>
          <p:nvSpPr>
            <p:cNvPr id="8" name="object 8"/>
            <p:cNvSpPr/>
            <p:nvPr/>
          </p:nvSpPr>
          <p:spPr>
            <a:xfrm>
              <a:off x="827989" y="1966468"/>
              <a:ext cx="4130675" cy="3632835"/>
            </a:xfrm>
            <a:custGeom>
              <a:avLst/>
              <a:gdLst/>
              <a:ahLst/>
              <a:cxnLst/>
              <a:rect l="l" t="t" r="r" b="b"/>
              <a:pathLst>
                <a:path w="4130675" h="3632835">
                  <a:moveTo>
                    <a:pt x="3316528" y="0"/>
                  </a:moveTo>
                  <a:lnTo>
                    <a:pt x="813993" y="0"/>
                  </a:lnTo>
                  <a:lnTo>
                    <a:pt x="0" y="1816227"/>
                  </a:lnTo>
                  <a:lnTo>
                    <a:pt x="813993" y="3632580"/>
                  </a:lnTo>
                  <a:lnTo>
                    <a:pt x="3316528" y="3632580"/>
                  </a:lnTo>
                  <a:lnTo>
                    <a:pt x="4130598" y="1816227"/>
                  </a:lnTo>
                  <a:lnTo>
                    <a:pt x="3316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7989" y="1966468"/>
              <a:ext cx="4130675" cy="3632835"/>
            </a:xfrm>
            <a:custGeom>
              <a:avLst/>
              <a:gdLst/>
              <a:ahLst/>
              <a:cxnLst/>
              <a:rect l="l" t="t" r="r" b="b"/>
              <a:pathLst>
                <a:path w="4130675" h="3632835">
                  <a:moveTo>
                    <a:pt x="0" y="1816227"/>
                  </a:moveTo>
                  <a:lnTo>
                    <a:pt x="813993" y="0"/>
                  </a:lnTo>
                  <a:lnTo>
                    <a:pt x="3316528" y="0"/>
                  </a:lnTo>
                  <a:lnTo>
                    <a:pt x="4130598" y="1816227"/>
                  </a:lnTo>
                  <a:lnTo>
                    <a:pt x="3316528" y="3632580"/>
                  </a:lnTo>
                  <a:lnTo>
                    <a:pt x="813993" y="3632580"/>
                  </a:lnTo>
                  <a:lnTo>
                    <a:pt x="0" y="1816227"/>
                  </a:lnTo>
                  <a:close/>
                </a:path>
              </a:pathLst>
            </a:custGeom>
            <a:ln w="12698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85697" y="2281174"/>
            <a:ext cx="2923540" cy="271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9745">
              <a:lnSpc>
                <a:spcPct val="100000"/>
              </a:lnSpc>
              <a:spcBef>
                <a:spcPts val="100"/>
              </a:spcBef>
            </a:pPr>
            <a:r>
              <a:rPr sz="2400" b="1" spc="-290" dirty="0">
                <a:solidFill>
                  <a:srgbClr val="5294CF"/>
                </a:solidFill>
                <a:latin typeface="Arial"/>
                <a:cs typeface="Arial"/>
              </a:rPr>
              <a:t>ц</a:t>
            </a:r>
            <a:r>
              <a:rPr sz="2400" b="1" spc="-295" dirty="0">
                <a:solidFill>
                  <a:srgbClr val="5294CF"/>
                </a:solidFill>
                <a:latin typeface="Arial"/>
                <a:cs typeface="Arial"/>
              </a:rPr>
              <a:t>е</a:t>
            </a:r>
            <a:r>
              <a:rPr sz="2400" b="1" spc="-290" dirty="0">
                <a:solidFill>
                  <a:srgbClr val="5294CF"/>
                </a:solidFill>
                <a:latin typeface="Arial"/>
                <a:cs typeface="Arial"/>
              </a:rPr>
              <a:t>л</a:t>
            </a:r>
            <a:r>
              <a:rPr sz="2400" b="1" spc="-295" dirty="0">
                <a:solidFill>
                  <a:srgbClr val="5294CF"/>
                </a:solidFill>
                <a:latin typeface="Arial"/>
                <a:cs typeface="Arial"/>
              </a:rPr>
              <a:t>е</a:t>
            </a:r>
            <a:r>
              <a:rPr sz="2400" b="1" spc="-290" dirty="0">
                <a:solidFill>
                  <a:srgbClr val="5294CF"/>
                </a:solidFill>
                <a:latin typeface="Arial"/>
                <a:cs typeface="Arial"/>
              </a:rPr>
              <a:t>во</a:t>
            </a:r>
            <a:r>
              <a:rPr sz="2400" b="1" dirty="0">
                <a:solidFill>
                  <a:srgbClr val="5294CF"/>
                </a:solidFill>
                <a:latin typeface="Arial"/>
                <a:cs typeface="Arial"/>
              </a:rPr>
              <a:t>й</a:t>
            </a:r>
            <a:r>
              <a:rPr sz="2400" b="1" spc="-370" dirty="0">
                <a:solidFill>
                  <a:srgbClr val="5294CF"/>
                </a:solidFill>
                <a:latin typeface="Arial"/>
                <a:cs typeface="Arial"/>
              </a:rPr>
              <a:t> </a:t>
            </a:r>
            <a:r>
              <a:rPr sz="2400" b="1" spc="-100" dirty="0">
                <a:solidFill>
                  <a:srgbClr val="5294CF"/>
                </a:solidFill>
                <a:latin typeface="Arial"/>
                <a:cs typeface="Arial"/>
              </a:rPr>
              <a:t>ра</a:t>
            </a:r>
            <a:r>
              <a:rPr sz="2400" b="1" spc="-105" dirty="0">
                <a:solidFill>
                  <a:srgbClr val="5294CF"/>
                </a:solidFill>
                <a:latin typeface="Arial"/>
                <a:cs typeface="Arial"/>
              </a:rPr>
              <a:t>з</a:t>
            </a:r>
            <a:r>
              <a:rPr sz="2400" b="1" spc="-100" dirty="0">
                <a:solidFill>
                  <a:srgbClr val="5294CF"/>
                </a:solidFill>
                <a:latin typeface="Arial"/>
                <a:cs typeface="Arial"/>
              </a:rPr>
              <a:t>де</a:t>
            </a:r>
            <a:r>
              <a:rPr sz="2400" b="1" dirty="0">
                <a:solidFill>
                  <a:srgbClr val="5294CF"/>
                </a:solidFill>
                <a:latin typeface="Arial"/>
                <a:cs typeface="Arial"/>
              </a:rPr>
              <a:t>л</a:t>
            </a:r>
            <a:endParaRPr sz="2400">
              <a:latin typeface="Arial"/>
              <a:cs typeface="Arial"/>
            </a:endParaRPr>
          </a:p>
          <a:p>
            <a:pPr marL="299085" indent="-287020" algn="just">
              <a:lnSpc>
                <a:spcPct val="100000"/>
              </a:lnSpc>
              <a:spcBef>
                <a:spcPts val="1935"/>
              </a:spcBef>
              <a:buFont typeface="Wingdings"/>
              <a:buChar char=""/>
              <a:tabLst>
                <a:tab pos="299720" algn="l"/>
              </a:tabLst>
            </a:pPr>
            <a:r>
              <a:rPr sz="1700" spc="-10" dirty="0">
                <a:latin typeface="Microsoft Sans Serif"/>
                <a:cs typeface="Microsoft Sans Serif"/>
              </a:rPr>
              <a:t>пояснительная</a:t>
            </a:r>
            <a:r>
              <a:rPr sz="1700" spc="-15" dirty="0">
                <a:latin typeface="Microsoft Sans Serif"/>
                <a:cs typeface="Microsoft Sans Serif"/>
              </a:rPr>
              <a:t> </a:t>
            </a:r>
            <a:r>
              <a:rPr sz="1700" spc="-25" dirty="0">
                <a:latin typeface="Microsoft Sans Serif"/>
                <a:cs typeface="Microsoft Sans Serif"/>
              </a:rPr>
              <a:t>записка;</a:t>
            </a:r>
            <a:endParaRPr sz="1700">
              <a:latin typeface="Microsoft Sans Serif"/>
              <a:cs typeface="Microsoft Sans Serif"/>
            </a:endParaRPr>
          </a:p>
          <a:p>
            <a:pPr marL="299085" marR="60325" indent="-287020" algn="just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1700" spc="-15" dirty="0">
                <a:latin typeface="Microsoft Sans Serif"/>
                <a:cs typeface="Microsoft Sans Serif"/>
              </a:rPr>
              <a:t>планируемые </a:t>
            </a:r>
            <a:r>
              <a:rPr sz="1700" spc="-40" dirty="0">
                <a:latin typeface="Microsoft Sans Serif"/>
                <a:cs typeface="Microsoft Sans Serif"/>
              </a:rPr>
              <a:t>результаты </a:t>
            </a:r>
            <a:r>
              <a:rPr sz="1700" spc="-44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освоения обучающимися </a:t>
            </a:r>
            <a:r>
              <a:rPr sz="1700" spc="-440" dirty="0">
                <a:latin typeface="Microsoft Sans Serif"/>
                <a:cs typeface="Microsoft Sans Serif"/>
              </a:rPr>
              <a:t> </a:t>
            </a:r>
            <a:r>
              <a:rPr sz="1700" spc="-35" dirty="0">
                <a:latin typeface="Microsoft Sans Serif"/>
                <a:cs typeface="Microsoft Sans Serif"/>
              </a:rPr>
              <a:t>ФООП;</a:t>
            </a:r>
            <a:endParaRPr sz="17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15" dirty="0">
                <a:latin typeface="Microsoft Sans Serif"/>
                <a:cs typeface="Microsoft Sans Serif"/>
              </a:rPr>
              <a:t>система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spc="-30" dirty="0">
                <a:latin typeface="Microsoft Sans Serif"/>
                <a:cs typeface="Microsoft Sans Serif"/>
              </a:rPr>
              <a:t>оценки </a:t>
            </a:r>
            <a:r>
              <a:rPr sz="1700" spc="-2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достижения </a:t>
            </a:r>
            <a:r>
              <a:rPr sz="1700" spc="-15" dirty="0">
                <a:latin typeface="Microsoft Sans Serif"/>
                <a:cs typeface="Microsoft Sans Serif"/>
              </a:rPr>
              <a:t>планируемых </a:t>
            </a:r>
            <a:r>
              <a:rPr sz="1700" spc="-440" dirty="0">
                <a:latin typeface="Microsoft Sans Serif"/>
                <a:cs typeface="Microsoft Sans Serif"/>
              </a:rPr>
              <a:t> </a:t>
            </a:r>
            <a:r>
              <a:rPr sz="1700" spc="-40" dirty="0">
                <a:latin typeface="Microsoft Sans Serif"/>
                <a:cs typeface="Microsoft Sans Serif"/>
              </a:rPr>
              <a:t>результатов</a:t>
            </a:r>
            <a:r>
              <a:rPr sz="1700" spc="2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освоения </a:t>
            </a:r>
            <a:r>
              <a:rPr sz="1700" spc="-5" dirty="0">
                <a:latin typeface="Microsoft Sans Serif"/>
                <a:cs typeface="Microsoft Sans Serif"/>
              </a:rPr>
              <a:t> </a:t>
            </a:r>
            <a:r>
              <a:rPr sz="1700" spc="-45" dirty="0">
                <a:latin typeface="Microsoft Sans Serif"/>
                <a:cs typeface="Microsoft Sans Serif"/>
              </a:rPr>
              <a:t>ФООП</a:t>
            </a:r>
            <a:endParaRPr sz="17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217661" y="1960118"/>
            <a:ext cx="4385310" cy="3645535"/>
            <a:chOff x="8217661" y="1960118"/>
            <a:chExt cx="4385310" cy="3645535"/>
          </a:xfrm>
        </p:grpSpPr>
        <p:sp>
          <p:nvSpPr>
            <p:cNvPr id="12" name="object 12"/>
            <p:cNvSpPr/>
            <p:nvPr/>
          </p:nvSpPr>
          <p:spPr>
            <a:xfrm>
              <a:off x="8224011" y="1966468"/>
              <a:ext cx="4372610" cy="3632835"/>
            </a:xfrm>
            <a:custGeom>
              <a:avLst/>
              <a:gdLst/>
              <a:ahLst/>
              <a:cxnLst/>
              <a:rect l="l" t="t" r="r" b="b"/>
              <a:pathLst>
                <a:path w="4372609" h="3632835">
                  <a:moveTo>
                    <a:pt x="3558413" y="0"/>
                  </a:moveTo>
                  <a:lnTo>
                    <a:pt x="813943" y="0"/>
                  </a:lnTo>
                  <a:lnTo>
                    <a:pt x="0" y="1816227"/>
                  </a:lnTo>
                  <a:lnTo>
                    <a:pt x="813943" y="3632580"/>
                  </a:lnTo>
                  <a:lnTo>
                    <a:pt x="3558413" y="3632580"/>
                  </a:lnTo>
                  <a:lnTo>
                    <a:pt x="4372483" y="1816227"/>
                  </a:lnTo>
                  <a:lnTo>
                    <a:pt x="35584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24011" y="1966468"/>
              <a:ext cx="4372610" cy="3632835"/>
            </a:xfrm>
            <a:custGeom>
              <a:avLst/>
              <a:gdLst/>
              <a:ahLst/>
              <a:cxnLst/>
              <a:rect l="l" t="t" r="r" b="b"/>
              <a:pathLst>
                <a:path w="4372609" h="3632835">
                  <a:moveTo>
                    <a:pt x="0" y="1816227"/>
                  </a:moveTo>
                  <a:lnTo>
                    <a:pt x="813943" y="0"/>
                  </a:lnTo>
                  <a:lnTo>
                    <a:pt x="3558413" y="0"/>
                  </a:lnTo>
                  <a:lnTo>
                    <a:pt x="4372483" y="1816227"/>
                  </a:lnTo>
                  <a:lnTo>
                    <a:pt x="3558413" y="3632580"/>
                  </a:lnTo>
                  <a:lnTo>
                    <a:pt x="813943" y="3632580"/>
                  </a:lnTo>
                  <a:lnTo>
                    <a:pt x="0" y="1816227"/>
                  </a:lnTo>
                  <a:close/>
                </a:path>
              </a:pathLst>
            </a:custGeom>
            <a:ln w="12698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916669" y="2072462"/>
            <a:ext cx="2977515" cy="331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algn="ctr">
              <a:lnSpc>
                <a:spcPts val="2735"/>
              </a:lnSpc>
              <a:spcBef>
                <a:spcPts val="100"/>
              </a:spcBef>
            </a:pPr>
            <a:r>
              <a:rPr sz="2400" b="1" spc="-275" dirty="0">
                <a:solidFill>
                  <a:srgbClr val="5294CF"/>
                </a:solidFill>
                <a:latin typeface="Arial"/>
                <a:cs typeface="Arial"/>
              </a:rPr>
              <a:t>организационный</a:t>
            </a:r>
            <a:endParaRPr sz="2400">
              <a:latin typeface="Arial"/>
              <a:cs typeface="Arial"/>
            </a:endParaRPr>
          </a:p>
          <a:p>
            <a:pPr marL="61594" algn="ctr">
              <a:lnSpc>
                <a:spcPts val="2735"/>
              </a:lnSpc>
            </a:pPr>
            <a:r>
              <a:rPr sz="2400" b="1" spc="-245" dirty="0">
                <a:solidFill>
                  <a:srgbClr val="5294CF"/>
                </a:solidFill>
                <a:latin typeface="Arial"/>
                <a:cs typeface="Arial"/>
              </a:rPr>
              <a:t>раздел</a:t>
            </a:r>
            <a:endParaRPr sz="2400">
              <a:latin typeface="Arial"/>
              <a:cs typeface="Arial"/>
            </a:endParaRPr>
          </a:p>
          <a:p>
            <a:pPr marL="299085" marR="340360" indent="-287020">
              <a:lnSpc>
                <a:spcPct val="100000"/>
              </a:lnSpc>
              <a:spcBef>
                <a:spcPts val="1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Microsoft Sans Serif"/>
                <a:cs typeface="Microsoft Sans Serif"/>
              </a:rPr>
              <a:t>федеральный</a:t>
            </a:r>
            <a:r>
              <a:rPr sz="1700" spc="-5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учебный </a:t>
            </a:r>
            <a:r>
              <a:rPr sz="1700" spc="-434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план;</a:t>
            </a:r>
            <a:endParaRPr sz="17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Microsoft Sans Serif"/>
                <a:cs typeface="Microsoft Sans Serif"/>
              </a:rPr>
              <a:t>федеральный</a:t>
            </a:r>
            <a:r>
              <a:rPr sz="1700" spc="-15" dirty="0">
                <a:latin typeface="Microsoft Sans Serif"/>
                <a:cs typeface="Microsoft Sans Serif"/>
              </a:rPr>
              <a:t> </a:t>
            </a:r>
            <a:r>
              <a:rPr sz="1700" spc="-5" dirty="0">
                <a:latin typeface="Microsoft Sans Serif"/>
                <a:cs typeface="Microsoft Sans Serif"/>
              </a:rPr>
              <a:t>план</a:t>
            </a:r>
            <a:endParaRPr sz="17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700" spc="-20" dirty="0">
                <a:latin typeface="Microsoft Sans Serif"/>
                <a:cs typeface="Microsoft Sans Serif"/>
              </a:rPr>
              <a:t>внеурочной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деятельности;</a:t>
            </a:r>
            <a:endParaRPr sz="1700">
              <a:latin typeface="Microsoft Sans Serif"/>
              <a:cs typeface="Microsoft Sans Serif"/>
            </a:endParaRPr>
          </a:p>
          <a:p>
            <a:pPr marL="299085" marR="40767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Microsoft Sans Serif"/>
                <a:cs typeface="Microsoft Sans Serif"/>
              </a:rPr>
              <a:t>федеральный </a:t>
            </a:r>
            <a:r>
              <a:rPr sz="170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календарный учебный </a:t>
            </a:r>
            <a:r>
              <a:rPr sz="1700" spc="-440" dirty="0">
                <a:latin typeface="Microsoft Sans Serif"/>
                <a:cs typeface="Microsoft Sans Serif"/>
              </a:rPr>
              <a:t> </a:t>
            </a:r>
            <a:r>
              <a:rPr sz="1700" spc="-20" dirty="0">
                <a:latin typeface="Microsoft Sans Serif"/>
                <a:cs typeface="Microsoft Sans Serif"/>
              </a:rPr>
              <a:t>график;</a:t>
            </a:r>
            <a:endParaRPr sz="1700">
              <a:latin typeface="Microsoft Sans Serif"/>
              <a:cs typeface="Microsoft Sans Serif"/>
            </a:endParaRPr>
          </a:p>
          <a:p>
            <a:pPr marL="299085" marR="27813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Microsoft Sans Serif"/>
                <a:cs typeface="Microsoft Sans Serif"/>
              </a:rPr>
              <a:t>федеральный </a:t>
            </a:r>
            <a:r>
              <a:rPr sz="170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календарный</a:t>
            </a:r>
            <a:r>
              <a:rPr sz="1700" spc="10" dirty="0">
                <a:latin typeface="Microsoft Sans Serif"/>
                <a:cs typeface="Microsoft Sans Serif"/>
              </a:rPr>
              <a:t> </a:t>
            </a:r>
            <a:r>
              <a:rPr sz="1700" spc="-5" dirty="0">
                <a:latin typeface="Microsoft Sans Serif"/>
                <a:cs typeface="Microsoft Sans Serif"/>
              </a:rPr>
              <a:t>план </a:t>
            </a:r>
            <a:r>
              <a:rPr sz="1700" dirty="0">
                <a:latin typeface="Microsoft Sans Serif"/>
                <a:cs typeface="Microsoft Sans Serif"/>
              </a:rPr>
              <a:t> </a:t>
            </a:r>
            <a:r>
              <a:rPr sz="1700" spc="-20" dirty="0">
                <a:latin typeface="Microsoft Sans Serif"/>
                <a:cs typeface="Microsoft Sans Serif"/>
              </a:rPr>
              <a:t>воспитательной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работы</a:t>
            </a:r>
            <a:endParaRPr sz="170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3425" y="4900307"/>
            <a:ext cx="12285345" cy="1591945"/>
            <a:chOff x="483425" y="4900307"/>
            <a:chExt cx="12285345" cy="159194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8836" y="4900307"/>
              <a:ext cx="851128" cy="83412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25223" y="5708345"/>
              <a:ext cx="943190" cy="7838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425" y="5691365"/>
              <a:ext cx="948029" cy="73172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59559" y="5871083"/>
              <a:ext cx="10109835" cy="0"/>
            </a:xfrm>
            <a:custGeom>
              <a:avLst/>
              <a:gdLst/>
              <a:ahLst/>
              <a:cxnLst/>
              <a:rect l="l" t="t" r="r" b="b"/>
              <a:pathLst>
                <a:path w="10109835">
                  <a:moveTo>
                    <a:pt x="0" y="0"/>
                  </a:moveTo>
                  <a:lnTo>
                    <a:pt x="10109327" y="0"/>
                  </a:lnTo>
                </a:path>
              </a:pathLst>
            </a:custGeom>
            <a:ln w="28575">
              <a:solidFill>
                <a:srgbClr val="5294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77356" y="5875655"/>
              <a:ext cx="1671955" cy="448945"/>
            </a:xfrm>
            <a:custGeom>
              <a:avLst/>
              <a:gdLst/>
              <a:ahLst/>
              <a:cxnLst/>
              <a:rect l="l" t="t" r="r" b="b"/>
              <a:pathLst>
                <a:path w="1671954" h="448945">
                  <a:moveTo>
                    <a:pt x="1671573" y="0"/>
                  </a:moveTo>
                  <a:lnTo>
                    <a:pt x="0" y="0"/>
                  </a:lnTo>
                  <a:lnTo>
                    <a:pt x="820673" y="448754"/>
                  </a:lnTo>
                  <a:lnTo>
                    <a:pt x="1671573" y="0"/>
                  </a:lnTo>
                  <a:close/>
                </a:path>
              </a:pathLst>
            </a:custGeom>
            <a:solidFill>
              <a:srgbClr val="529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77356" y="5875655"/>
              <a:ext cx="1671955" cy="448945"/>
            </a:xfrm>
            <a:custGeom>
              <a:avLst/>
              <a:gdLst/>
              <a:ahLst/>
              <a:cxnLst/>
              <a:rect l="l" t="t" r="r" b="b"/>
              <a:pathLst>
                <a:path w="1671954" h="448945">
                  <a:moveTo>
                    <a:pt x="1671573" y="0"/>
                  </a:moveTo>
                  <a:lnTo>
                    <a:pt x="820673" y="448754"/>
                  </a:lnTo>
                  <a:lnTo>
                    <a:pt x="0" y="0"/>
                  </a:lnTo>
                  <a:lnTo>
                    <a:pt x="1671573" y="0"/>
                  </a:lnTo>
                  <a:close/>
                </a:path>
              </a:pathLst>
            </a:custGeom>
            <a:ln w="12700">
              <a:solidFill>
                <a:srgbClr val="5294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976752" y="6403644"/>
            <a:ext cx="7508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0" dirty="0">
                <a:solidFill>
                  <a:srgbClr val="2F356C"/>
                </a:solidFill>
                <a:latin typeface="Arial"/>
                <a:cs typeface="Arial"/>
              </a:rPr>
              <a:t>ЕДИНСТВО</a:t>
            </a:r>
            <a:r>
              <a:rPr sz="2400" b="1" spc="-210" dirty="0">
                <a:solidFill>
                  <a:srgbClr val="2F356C"/>
                </a:solidFill>
                <a:latin typeface="Arial"/>
                <a:cs typeface="Arial"/>
              </a:rPr>
              <a:t> </a:t>
            </a:r>
            <a:r>
              <a:rPr sz="2400" b="1" spc="-105" dirty="0">
                <a:solidFill>
                  <a:srgbClr val="2F356C"/>
                </a:solidFill>
                <a:latin typeface="Arial"/>
                <a:cs typeface="Arial"/>
              </a:rPr>
              <a:t>СОДЕРЖАНИЯ</a:t>
            </a:r>
            <a:r>
              <a:rPr sz="2400" b="1" spc="-204" dirty="0">
                <a:solidFill>
                  <a:srgbClr val="2F356C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2F356C"/>
                </a:solidFill>
                <a:latin typeface="Arial"/>
                <a:cs typeface="Arial"/>
              </a:rPr>
              <a:t>ОБЩЕГО</a:t>
            </a:r>
            <a:r>
              <a:rPr sz="2400" b="1" spc="-240" dirty="0">
                <a:solidFill>
                  <a:srgbClr val="2F356C"/>
                </a:solidFill>
                <a:latin typeface="Arial"/>
                <a:cs typeface="Arial"/>
              </a:rPr>
              <a:t> </a:t>
            </a:r>
            <a:r>
              <a:rPr sz="2400" b="1" spc="-105" dirty="0">
                <a:solidFill>
                  <a:srgbClr val="2F356C"/>
                </a:solidFill>
                <a:latin typeface="Arial"/>
                <a:cs typeface="Arial"/>
              </a:rPr>
              <a:t>ОБРАЗОВАНИЯ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504850" y="79629"/>
            <a:ext cx="62934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5" dirty="0">
                <a:solidFill>
                  <a:srgbClr val="000066"/>
                </a:solidFill>
              </a:rPr>
              <a:t>ФООП</a:t>
            </a:r>
            <a:r>
              <a:rPr sz="4000" spc="120" dirty="0">
                <a:solidFill>
                  <a:srgbClr val="000066"/>
                </a:solidFill>
              </a:rPr>
              <a:t> </a:t>
            </a:r>
            <a:r>
              <a:rPr sz="4000" spc="55" dirty="0">
                <a:solidFill>
                  <a:srgbClr val="000066"/>
                </a:solidFill>
              </a:rPr>
              <a:t>НОО,</a:t>
            </a:r>
            <a:r>
              <a:rPr sz="4000" spc="135" dirty="0">
                <a:solidFill>
                  <a:srgbClr val="000066"/>
                </a:solidFill>
              </a:rPr>
              <a:t> </a:t>
            </a:r>
            <a:r>
              <a:rPr sz="4000" spc="50" dirty="0">
                <a:solidFill>
                  <a:srgbClr val="000066"/>
                </a:solidFill>
              </a:rPr>
              <a:t>ООО</a:t>
            </a:r>
            <a:r>
              <a:rPr sz="4000" spc="130" dirty="0">
                <a:solidFill>
                  <a:srgbClr val="000066"/>
                </a:solidFill>
              </a:rPr>
              <a:t> </a:t>
            </a:r>
            <a:r>
              <a:rPr sz="4000" spc="-5" dirty="0">
                <a:solidFill>
                  <a:srgbClr val="000066"/>
                </a:solidFill>
              </a:rPr>
              <a:t>и</a:t>
            </a:r>
            <a:r>
              <a:rPr sz="4000" spc="135" dirty="0">
                <a:solidFill>
                  <a:srgbClr val="000066"/>
                </a:solidFill>
              </a:rPr>
              <a:t> </a:t>
            </a:r>
            <a:r>
              <a:rPr sz="4000" spc="15" dirty="0">
                <a:solidFill>
                  <a:srgbClr val="000066"/>
                </a:solidFill>
              </a:rPr>
              <a:t>СОО</a:t>
            </a:r>
            <a:endParaRPr sz="4000"/>
          </a:p>
        </p:txBody>
      </p:sp>
      <p:sp>
        <p:nvSpPr>
          <p:cNvPr id="24" name="object 24"/>
          <p:cNvSpPr/>
          <p:nvPr/>
        </p:nvSpPr>
        <p:spPr>
          <a:xfrm>
            <a:off x="12768453" y="0"/>
            <a:ext cx="671830" cy="7508240"/>
          </a:xfrm>
          <a:custGeom>
            <a:avLst/>
            <a:gdLst/>
            <a:ahLst/>
            <a:cxnLst/>
            <a:rect l="l" t="t" r="r" b="b"/>
            <a:pathLst>
              <a:path w="671830" h="7508240">
                <a:moveTo>
                  <a:pt x="671322" y="0"/>
                </a:moveTo>
                <a:lnTo>
                  <a:pt x="662141" y="0"/>
                </a:lnTo>
                <a:lnTo>
                  <a:pt x="0" y="3728085"/>
                </a:lnTo>
                <a:lnTo>
                  <a:pt x="671322" y="7507992"/>
                </a:lnTo>
                <a:lnTo>
                  <a:pt x="671322" y="0"/>
                </a:lnTo>
                <a:close/>
              </a:path>
            </a:pathLst>
          </a:custGeom>
          <a:solidFill>
            <a:srgbClr val="DCE6F1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34951" y="426986"/>
            <a:ext cx="578269" cy="4308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71168" y="221056"/>
            <a:ext cx="112883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30356D"/>
                </a:solidFill>
                <a:latin typeface="Arial"/>
                <a:cs typeface="Arial"/>
              </a:rPr>
              <a:t>ФЕДЕРАЛЬНЫЕ</a:t>
            </a:r>
            <a:r>
              <a:rPr sz="2400" b="1" spc="140" dirty="0">
                <a:solidFill>
                  <a:srgbClr val="30356D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30356D"/>
                </a:solidFill>
                <a:latin typeface="Arial"/>
                <a:cs typeface="Arial"/>
              </a:rPr>
              <a:t>ОСНОВНЫЕ</a:t>
            </a:r>
            <a:r>
              <a:rPr sz="2400" b="1" spc="120" dirty="0">
                <a:solidFill>
                  <a:srgbClr val="30356D"/>
                </a:solidFill>
                <a:latin typeface="Arial"/>
                <a:cs typeface="Arial"/>
              </a:rPr>
              <a:t> </a:t>
            </a:r>
            <a:r>
              <a:rPr sz="2400" b="1" spc="45" dirty="0">
                <a:solidFill>
                  <a:srgbClr val="30356D"/>
                </a:solidFill>
                <a:latin typeface="Arial"/>
                <a:cs typeface="Arial"/>
              </a:rPr>
              <a:t>ОБЩЕОБРАЗОВАТЕЛЬНЫЕ</a:t>
            </a:r>
            <a:r>
              <a:rPr sz="2400" b="1" spc="105" dirty="0">
                <a:solidFill>
                  <a:srgbClr val="30356D"/>
                </a:solidFill>
                <a:latin typeface="Arial"/>
                <a:cs typeface="Arial"/>
              </a:rPr>
              <a:t> </a:t>
            </a:r>
            <a:r>
              <a:rPr sz="2400" b="1" spc="40" dirty="0">
                <a:solidFill>
                  <a:srgbClr val="30356D"/>
                </a:solidFill>
                <a:latin typeface="Arial"/>
                <a:cs typeface="Arial"/>
              </a:rPr>
              <a:t>ПРОГРАММЫ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4887" y="1366875"/>
            <a:ext cx="10592435" cy="925830"/>
          </a:xfrm>
          <a:custGeom>
            <a:avLst/>
            <a:gdLst/>
            <a:ahLst/>
            <a:cxnLst/>
            <a:rect l="l" t="t" r="r" b="b"/>
            <a:pathLst>
              <a:path w="10592435" h="925830">
                <a:moveTo>
                  <a:pt x="0" y="925728"/>
                </a:moveTo>
                <a:lnTo>
                  <a:pt x="10592054" y="925728"/>
                </a:lnTo>
                <a:lnTo>
                  <a:pt x="10592054" y="0"/>
                </a:lnTo>
                <a:lnTo>
                  <a:pt x="0" y="0"/>
                </a:lnTo>
                <a:lnTo>
                  <a:pt x="0" y="92572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14576" y="1638045"/>
            <a:ext cx="8973820" cy="5645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0" marR="5080" indent="-114300" algn="just">
              <a:lnSpc>
                <a:spcPts val="1340"/>
              </a:lnSpc>
              <a:spcBef>
                <a:spcPts val="320"/>
              </a:spcBef>
              <a:buChar char="•"/>
              <a:tabLst>
                <a:tab pos="127000" algn="l"/>
              </a:tabLst>
            </a:pPr>
            <a:r>
              <a:rPr sz="1300" spc="-10" dirty="0">
                <a:latin typeface="Microsoft Sans Serif"/>
                <a:cs typeface="Microsoft Sans Serif"/>
              </a:rPr>
              <a:t>утвердить</a:t>
            </a:r>
            <a:r>
              <a:rPr sz="1300" spc="-5" dirty="0">
                <a:latin typeface="Microsoft Sans Serif"/>
                <a:cs typeface="Microsoft Sans Serif"/>
              </a:rPr>
              <a:t> </a:t>
            </a:r>
            <a:r>
              <a:rPr sz="1300" spc="-20" dirty="0">
                <a:latin typeface="Microsoft Sans Serif"/>
                <a:cs typeface="Microsoft Sans Serif"/>
              </a:rPr>
              <a:t>Федеральные</a:t>
            </a:r>
            <a:r>
              <a:rPr sz="1300" spc="-15" dirty="0">
                <a:latin typeface="Microsoft Sans Serif"/>
                <a:cs typeface="Microsoft Sans Serif"/>
              </a:rPr>
              <a:t> </a:t>
            </a:r>
            <a:r>
              <a:rPr sz="1300" spc="-20" dirty="0">
                <a:latin typeface="Microsoft Sans Serif"/>
                <a:cs typeface="Microsoft Sans Serif"/>
              </a:rPr>
              <a:t>программы</a:t>
            </a:r>
            <a:r>
              <a:rPr sz="1300" spc="-15" dirty="0">
                <a:latin typeface="Microsoft Sans Serif"/>
                <a:cs typeface="Microsoft Sans Serif"/>
              </a:rPr>
              <a:t> </a:t>
            </a:r>
            <a:r>
              <a:rPr sz="1300" spc="-5" dirty="0">
                <a:latin typeface="Microsoft Sans Serif"/>
                <a:cs typeface="Microsoft Sans Serif"/>
              </a:rPr>
              <a:t>в</a:t>
            </a:r>
            <a:r>
              <a:rPr sz="1300" dirty="0">
                <a:latin typeface="Microsoft Sans Serif"/>
                <a:cs typeface="Microsoft Sans Serif"/>
              </a:rPr>
              <a:t> </a:t>
            </a:r>
            <a:r>
              <a:rPr sz="1300" spc="-5" dirty="0">
                <a:latin typeface="Microsoft Sans Serif"/>
                <a:cs typeface="Microsoft Sans Serif"/>
              </a:rPr>
              <a:t>составе</a:t>
            </a:r>
            <a:r>
              <a:rPr sz="1300" dirty="0">
                <a:latin typeface="Microsoft Sans Serif"/>
                <a:cs typeface="Microsoft Sans Serif"/>
              </a:rPr>
              <a:t> </a:t>
            </a:r>
            <a:r>
              <a:rPr sz="1300" spc="-5" dirty="0">
                <a:latin typeface="Microsoft Sans Serif"/>
                <a:cs typeface="Microsoft Sans Serif"/>
              </a:rPr>
              <a:t>следующих</a:t>
            </a:r>
            <a:r>
              <a:rPr sz="1300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компонентов</a:t>
            </a:r>
            <a:r>
              <a:rPr sz="1300" spc="-10" dirty="0">
                <a:latin typeface="Microsoft Sans Serif"/>
                <a:cs typeface="Microsoft Sans Serif"/>
              </a:rPr>
              <a:t> </a:t>
            </a:r>
            <a:r>
              <a:rPr sz="1300" spc="335" dirty="0">
                <a:latin typeface="Microsoft Sans Serif"/>
                <a:cs typeface="Microsoft Sans Serif"/>
              </a:rPr>
              <a:t>– </a:t>
            </a:r>
            <a:r>
              <a:rPr sz="1300" spc="-10" dirty="0">
                <a:latin typeface="Microsoft Sans Serif"/>
                <a:cs typeface="Microsoft Sans Serif"/>
              </a:rPr>
              <a:t>федерального</a:t>
            </a:r>
            <a:r>
              <a:rPr sz="1300" spc="-5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учебного</a:t>
            </a:r>
            <a:r>
              <a:rPr sz="1300" spc="-10" dirty="0">
                <a:latin typeface="Microsoft Sans Serif"/>
                <a:cs typeface="Microsoft Sans Serif"/>
              </a:rPr>
              <a:t> плана, </a:t>
            </a:r>
            <a:r>
              <a:rPr sz="1300" spc="-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федерального</a:t>
            </a:r>
            <a:r>
              <a:rPr sz="1300" spc="-5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календарного</a:t>
            </a:r>
            <a:r>
              <a:rPr sz="1300" spc="-10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учебного</a:t>
            </a:r>
            <a:r>
              <a:rPr sz="1300" spc="-10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графика,</a:t>
            </a:r>
            <a:r>
              <a:rPr sz="1300" spc="-10" dirty="0">
                <a:latin typeface="Microsoft Sans Serif"/>
                <a:cs typeface="Microsoft Sans Serif"/>
              </a:rPr>
              <a:t> </a:t>
            </a:r>
            <a:r>
              <a:rPr sz="1300" spc="-5" dirty="0">
                <a:latin typeface="Microsoft Sans Serif"/>
                <a:cs typeface="Microsoft Sans Serif"/>
              </a:rPr>
              <a:t>федеральной</a:t>
            </a:r>
            <a:r>
              <a:rPr sz="130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рабочей</a:t>
            </a:r>
            <a:r>
              <a:rPr sz="1300" spc="-5" dirty="0">
                <a:latin typeface="Microsoft Sans Serif"/>
                <a:cs typeface="Microsoft Sans Serif"/>
              </a:rPr>
              <a:t> </a:t>
            </a:r>
            <a:r>
              <a:rPr sz="1300" spc="-20" dirty="0">
                <a:latin typeface="Microsoft Sans Serif"/>
                <a:cs typeface="Microsoft Sans Serif"/>
              </a:rPr>
              <a:t>программы</a:t>
            </a:r>
            <a:r>
              <a:rPr sz="1300" spc="-1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воспитания,</a:t>
            </a:r>
            <a:r>
              <a:rPr sz="1300" spc="-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федерального </a:t>
            </a:r>
            <a:r>
              <a:rPr sz="1300" spc="-5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календарного</a:t>
            </a:r>
            <a:r>
              <a:rPr sz="1300" spc="5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плана</a:t>
            </a:r>
            <a:r>
              <a:rPr sz="1300" spc="25" dirty="0">
                <a:latin typeface="Microsoft Sans Serif"/>
                <a:cs typeface="Microsoft Sans Serif"/>
              </a:rPr>
              <a:t> </a:t>
            </a:r>
            <a:r>
              <a:rPr sz="1300" spc="-20" dirty="0">
                <a:latin typeface="Microsoft Sans Serif"/>
                <a:cs typeface="Microsoft Sans Serif"/>
              </a:rPr>
              <a:t>воспитательной</a:t>
            </a:r>
            <a:r>
              <a:rPr sz="1300" spc="75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работы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01394" y="733044"/>
            <a:ext cx="10108565" cy="929640"/>
            <a:chOff x="1501394" y="733044"/>
            <a:chExt cx="10108565" cy="929640"/>
          </a:xfrm>
        </p:grpSpPr>
        <p:sp>
          <p:nvSpPr>
            <p:cNvPr id="7" name="object 7"/>
            <p:cNvSpPr/>
            <p:nvPr/>
          </p:nvSpPr>
          <p:spPr>
            <a:xfrm>
              <a:off x="1514094" y="745744"/>
              <a:ext cx="10083165" cy="904240"/>
            </a:xfrm>
            <a:custGeom>
              <a:avLst/>
              <a:gdLst/>
              <a:ahLst/>
              <a:cxnLst/>
              <a:rect l="l" t="t" r="r" b="b"/>
              <a:pathLst>
                <a:path w="10083165" h="904239">
                  <a:moveTo>
                    <a:pt x="9932289" y="0"/>
                  </a:moveTo>
                  <a:lnTo>
                    <a:pt x="150622" y="0"/>
                  </a:lnTo>
                  <a:lnTo>
                    <a:pt x="103014" y="7678"/>
                  </a:lnTo>
                  <a:lnTo>
                    <a:pt x="61667" y="29061"/>
                  </a:lnTo>
                  <a:lnTo>
                    <a:pt x="29061" y="61667"/>
                  </a:lnTo>
                  <a:lnTo>
                    <a:pt x="7678" y="103014"/>
                  </a:lnTo>
                  <a:lnTo>
                    <a:pt x="0" y="150622"/>
                  </a:lnTo>
                  <a:lnTo>
                    <a:pt x="0" y="753237"/>
                  </a:lnTo>
                  <a:lnTo>
                    <a:pt x="7678" y="800844"/>
                  </a:lnTo>
                  <a:lnTo>
                    <a:pt x="29061" y="842191"/>
                  </a:lnTo>
                  <a:lnTo>
                    <a:pt x="61667" y="874797"/>
                  </a:lnTo>
                  <a:lnTo>
                    <a:pt x="103014" y="896180"/>
                  </a:lnTo>
                  <a:lnTo>
                    <a:pt x="150622" y="903859"/>
                  </a:lnTo>
                  <a:lnTo>
                    <a:pt x="9932289" y="903859"/>
                  </a:lnTo>
                  <a:lnTo>
                    <a:pt x="9979896" y="896180"/>
                  </a:lnTo>
                  <a:lnTo>
                    <a:pt x="10021243" y="874797"/>
                  </a:lnTo>
                  <a:lnTo>
                    <a:pt x="10053849" y="842191"/>
                  </a:lnTo>
                  <a:lnTo>
                    <a:pt x="10075232" y="800844"/>
                  </a:lnTo>
                  <a:lnTo>
                    <a:pt x="10082911" y="753237"/>
                  </a:lnTo>
                  <a:lnTo>
                    <a:pt x="10082911" y="150622"/>
                  </a:lnTo>
                  <a:lnTo>
                    <a:pt x="10075232" y="103014"/>
                  </a:lnTo>
                  <a:lnTo>
                    <a:pt x="10053849" y="61667"/>
                  </a:lnTo>
                  <a:lnTo>
                    <a:pt x="10021243" y="29061"/>
                  </a:lnTo>
                  <a:lnTo>
                    <a:pt x="9979896" y="7678"/>
                  </a:lnTo>
                  <a:lnTo>
                    <a:pt x="993228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14094" y="745744"/>
              <a:ext cx="10083165" cy="904240"/>
            </a:xfrm>
            <a:custGeom>
              <a:avLst/>
              <a:gdLst/>
              <a:ahLst/>
              <a:cxnLst/>
              <a:rect l="l" t="t" r="r" b="b"/>
              <a:pathLst>
                <a:path w="10083165" h="904239">
                  <a:moveTo>
                    <a:pt x="0" y="150622"/>
                  </a:moveTo>
                  <a:lnTo>
                    <a:pt x="7678" y="103014"/>
                  </a:lnTo>
                  <a:lnTo>
                    <a:pt x="29061" y="61667"/>
                  </a:lnTo>
                  <a:lnTo>
                    <a:pt x="61667" y="29061"/>
                  </a:lnTo>
                  <a:lnTo>
                    <a:pt x="103014" y="7678"/>
                  </a:lnTo>
                  <a:lnTo>
                    <a:pt x="150622" y="0"/>
                  </a:lnTo>
                  <a:lnTo>
                    <a:pt x="9932289" y="0"/>
                  </a:lnTo>
                  <a:lnTo>
                    <a:pt x="9979896" y="7678"/>
                  </a:lnTo>
                  <a:lnTo>
                    <a:pt x="10021243" y="29061"/>
                  </a:lnTo>
                  <a:lnTo>
                    <a:pt x="10053849" y="61667"/>
                  </a:lnTo>
                  <a:lnTo>
                    <a:pt x="10075232" y="103014"/>
                  </a:lnTo>
                  <a:lnTo>
                    <a:pt x="10082911" y="150622"/>
                  </a:lnTo>
                  <a:lnTo>
                    <a:pt x="10082911" y="753237"/>
                  </a:lnTo>
                  <a:lnTo>
                    <a:pt x="10075232" y="800844"/>
                  </a:lnTo>
                  <a:lnTo>
                    <a:pt x="10053849" y="842191"/>
                  </a:lnTo>
                  <a:lnTo>
                    <a:pt x="10021243" y="874797"/>
                  </a:lnTo>
                  <a:lnTo>
                    <a:pt x="9979896" y="896180"/>
                  </a:lnTo>
                  <a:lnTo>
                    <a:pt x="9932289" y="903859"/>
                  </a:lnTo>
                  <a:lnTo>
                    <a:pt x="150622" y="903859"/>
                  </a:lnTo>
                  <a:lnTo>
                    <a:pt x="103014" y="896180"/>
                  </a:lnTo>
                  <a:lnTo>
                    <a:pt x="61667" y="874797"/>
                  </a:lnTo>
                  <a:lnTo>
                    <a:pt x="29061" y="842191"/>
                  </a:lnTo>
                  <a:lnTo>
                    <a:pt x="7678" y="800844"/>
                  </a:lnTo>
                  <a:lnTo>
                    <a:pt x="0" y="753237"/>
                  </a:lnTo>
                  <a:lnTo>
                    <a:pt x="0" y="150622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25879" y="930351"/>
            <a:ext cx="2777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1</a:t>
            </a:r>
            <a:r>
              <a:rPr sz="2800" spc="-20" dirty="0">
                <a:solidFill>
                  <a:srgbClr val="FFFFFF"/>
                </a:solidFill>
              </a:rPr>
              <a:t> января</a:t>
            </a:r>
            <a:r>
              <a:rPr sz="2800" spc="-2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2023</a:t>
            </a:r>
            <a:r>
              <a:rPr sz="2800" spc="-20" dirty="0">
                <a:solidFill>
                  <a:srgbClr val="FFFFFF"/>
                </a:solidFill>
              </a:rPr>
              <a:t> </a:t>
            </a:r>
            <a:r>
              <a:rPr sz="2800" spc="-145" dirty="0">
                <a:solidFill>
                  <a:srgbClr val="FFFFFF"/>
                </a:solidFill>
              </a:rPr>
              <a:t>г.</a:t>
            </a:r>
            <a:endParaRPr sz="2800"/>
          </a:p>
        </p:txBody>
      </p:sp>
      <p:sp>
        <p:nvSpPr>
          <p:cNvPr id="10" name="object 10"/>
          <p:cNvSpPr/>
          <p:nvPr/>
        </p:nvSpPr>
        <p:spPr>
          <a:xfrm>
            <a:off x="1004887" y="3083064"/>
            <a:ext cx="10592435" cy="897890"/>
          </a:xfrm>
          <a:custGeom>
            <a:avLst/>
            <a:gdLst/>
            <a:ahLst/>
            <a:cxnLst/>
            <a:rect l="l" t="t" r="r" b="b"/>
            <a:pathLst>
              <a:path w="10592435" h="897889">
                <a:moveTo>
                  <a:pt x="0" y="897750"/>
                </a:moveTo>
                <a:lnTo>
                  <a:pt x="10592054" y="897750"/>
                </a:lnTo>
                <a:lnTo>
                  <a:pt x="10592054" y="0"/>
                </a:lnTo>
                <a:lnTo>
                  <a:pt x="0" y="0"/>
                </a:lnTo>
                <a:lnTo>
                  <a:pt x="0" y="89775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14576" y="3351657"/>
            <a:ext cx="8975725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0" marR="5080" indent="-114300">
              <a:lnSpc>
                <a:spcPts val="1450"/>
              </a:lnSpc>
              <a:spcBef>
                <a:spcPts val="340"/>
              </a:spcBef>
              <a:buChar char="•"/>
              <a:tabLst>
                <a:tab pos="127000" algn="l"/>
              </a:tabLst>
            </a:pPr>
            <a:r>
              <a:rPr sz="1400" spc="-15" dirty="0">
                <a:latin typeface="Microsoft Sans Serif"/>
                <a:cs typeface="Microsoft Sans Serif"/>
              </a:rPr>
              <a:t>включить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 </a:t>
            </a:r>
            <a:r>
              <a:rPr sz="1400" spc="-20" dirty="0">
                <a:latin typeface="Microsoft Sans Serif"/>
                <a:cs typeface="Microsoft Sans Serif"/>
              </a:rPr>
              <a:t>Федеральные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программы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обязательные</a:t>
            </a:r>
            <a:r>
              <a:rPr sz="1400" spc="3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для </a:t>
            </a:r>
            <a:r>
              <a:rPr sz="1400" spc="-10" dirty="0">
                <a:latin typeface="Microsoft Sans Serif"/>
                <a:cs typeface="Microsoft Sans Serif"/>
              </a:rPr>
              <a:t>применения</a:t>
            </a:r>
            <a:r>
              <a:rPr sz="1400" spc="3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федеральные </a:t>
            </a:r>
            <a:r>
              <a:rPr sz="1400" spc="-15" dirty="0">
                <a:latin typeface="Microsoft Sans Serif"/>
                <a:cs typeface="Microsoft Sans Serif"/>
              </a:rPr>
              <a:t>рабочие</a:t>
            </a:r>
            <a:r>
              <a:rPr sz="1400" spc="34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программы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учебным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предметам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базовом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уровне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95933" y="2396109"/>
            <a:ext cx="10113645" cy="995044"/>
            <a:chOff x="1495933" y="2396109"/>
            <a:chExt cx="10113645" cy="995044"/>
          </a:xfrm>
        </p:grpSpPr>
        <p:sp>
          <p:nvSpPr>
            <p:cNvPr id="13" name="object 13"/>
            <p:cNvSpPr/>
            <p:nvPr/>
          </p:nvSpPr>
          <p:spPr>
            <a:xfrm>
              <a:off x="1508633" y="2408809"/>
              <a:ext cx="10088245" cy="969644"/>
            </a:xfrm>
            <a:custGeom>
              <a:avLst/>
              <a:gdLst/>
              <a:ahLst/>
              <a:cxnLst/>
              <a:rect l="l" t="t" r="r" b="b"/>
              <a:pathLst>
                <a:path w="10088245" h="969645">
                  <a:moveTo>
                    <a:pt x="9926447" y="0"/>
                  </a:moveTo>
                  <a:lnTo>
                    <a:pt x="161543" y="0"/>
                  </a:lnTo>
                  <a:lnTo>
                    <a:pt x="118621" y="5766"/>
                  </a:lnTo>
                  <a:lnTo>
                    <a:pt x="80038" y="22041"/>
                  </a:lnTo>
                  <a:lnTo>
                    <a:pt x="47339" y="47291"/>
                  </a:lnTo>
                  <a:lnTo>
                    <a:pt x="22069" y="79981"/>
                  </a:lnTo>
                  <a:lnTo>
                    <a:pt x="5774" y="118577"/>
                  </a:lnTo>
                  <a:lnTo>
                    <a:pt x="0" y="161543"/>
                  </a:lnTo>
                  <a:lnTo>
                    <a:pt x="0" y="807846"/>
                  </a:lnTo>
                  <a:lnTo>
                    <a:pt x="5774" y="850822"/>
                  </a:lnTo>
                  <a:lnTo>
                    <a:pt x="22069" y="889442"/>
                  </a:lnTo>
                  <a:lnTo>
                    <a:pt x="47339" y="922162"/>
                  </a:lnTo>
                  <a:lnTo>
                    <a:pt x="80038" y="947443"/>
                  </a:lnTo>
                  <a:lnTo>
                    <a:pt x="118621" y="963742"/>
                  </a:lnTo>
                  <a:lnTo>
                    <a:pt x="161543" y="969517"/>
                  </a:lnTo>
                  <a:lnTo>
                    <a:pt x="9926447" y="969517"/>
                  </a:lnTo>
                  <a:lnTo>
                    <a:pt x="9969422" y="963742"/>
                  </a:lnTo>
                  <a:lnTo>
                    <a:pt x="10008042" y="947443"/>
                  </a:lnTo>
                  <a:lnTo>
                    <a:pt x="10040762" y="922162"/>
                  </a:lnTo>
                  <a:lnTo>
                    <a:pt x="10066043" y="889442"/>
                  </a:lnTo>
                  <a:lnTo>
                    <a:pt x="10082342" y="850822"/>
                  </a:lnTo>
                  <a:lnTo>
                    <a:pt x="10088118" y="807846"/>
                  </a:lnTo>
                  <a:lnTo>
                    <a:pt x="10088118" y="161543"/>
                  </a:lnTo>
                  <a:lnTo>
                    <a:pt x="10082342" y="118577"/>
                  </a:lnTo>
                  <a:lnTo>
                    <a:pt x="10066043" y="79981"/>
                  </a:lnTo>
                  <a:lnTo>
                    <a:pt x="10040762" y="47291"/>
                  </a:lnTo>
                  <a:lnTo>
                    <a:pt x="10008042" y="22041"/>
                  </a:lnTo>
                  <a:lnTo>
                    <a:pt x="9969422" y="5766"/>
                  </a:lnTo>
                  <a:lnTo>
                    <a:pt x="992644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08633" y="2408809"/>
              <a:ext cx="10088245" cy="969644"/>
            </a:xfrm>
            <a:custGeom>
              <a:avLst/>
              <a:gdLst/>
              <a:ahLst/>
              <a:cxnLst/>
              <a:rect l="l" t="t" r="r" b="b"/>
              <a:pathLst>
                <a:path w="10088245" h="969645">
                  <a:moveTo>
                    <a:pt x="0" y="161543"/>
                  </a:moveTo>
                  <a:lnTo>
                    <a:pt x="5774" y="118577"/>
                  </a:lnTo>
                  <a:lnTo>
                    <a:pt x="22069" y="79981"/>
                  </a:lnTo>
                  <a:lnTo>
                    <a:pt x="47339" y="47291"/>
                  </a:lnTo>
                  <a:lnTo>
                    <a:pt x="80038" y="22041"/>
                  </a:lnTo>
                  <a:lnTo>
                    <a:pt x="118621" y="5766"/>
                  </a:lnTo>
                  <a:lnTo>
                    <a:pt x="161543" y="0"/>
                  </a:lnTo>
                  <a:lnTo>
                    <a:pt x="9926447" y="0"/>
                  </a:lnTo>
                  <a:lnTo>
                    <a:pt x="9969422" y="5766"/>
                  </a:lnTo>
                  <a:lnTo>
                    <a:pt x="10008042" y="22041"/>
                  </a:lnTo>
                  <a:lnTo>
                    <a:pt x="10040762" y="47291"/>
                  </a:lnTo>
                  <a:lnTo>
                    <a:pt x="10066043" y="79981"/>
                  </a:lnTo>
                  <a:lnTo>
                    <a:pt x="10082342" y="118577"/>
                  </a:lnTo>
                  <a:lnTo>
                    <a:pt x="10088118" y="161543"/>
                  </a:lnTo>
                  <a:lnTo>
                    <a:pt x="10088118" y="807846"/>
                  </a:lnTo>
                  <a:lnTo>
                    <a:pt x="10082342" y="850822"/>
                  </a:lnTo>
                  <a:lnTo>
                    <a:pt x="10066043" y="889442"/>
                  </a:lnTo>
                  <a:lnTo>
                    <a:pt x="10040762" y="922162"/>
                  </a:lnTo>
                  <a:lnTo>
                    <a:pt x="10008042" y="947443"/>
                  </a:lnTo>
                  <a:lnTo>
                    <a:pt x="9969422" y="963742"/>
                  </a:lnTo>
                  <a:lnTo>
                    <a:pt x="9926447" y="969517"/>
                  </a:lnTo>
                  <a:lnTo>
                    <a:pt x="161543" y="969517"/>
                  </a:lnTo>
                  <a:lnTo>
                    <a:pt x="118621" y="963742"/>
                  </a:lnTo>
                  <a:lnTo>
                    <a:pt x="80038" y="947443"/>
                  </a:lnTo>
                  <a:lnTo>
                    <a:pt x="47339" y="922162"/>
                  </a:lnTo>
                  <a:lnTo>
                    <a:pt x="22069" y="889442"/>
                  </a:lnTo>
                  <a:lnTo>
                    <a:pt x="5774" y="850822"/>
                  </a:lnTo>
                  <a:lnTo>
                    <a:pt x="0" y="807846"/>
                  </a:lnTo>
                  <a:lnTo>
                    <a:pt x="0" y="16154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23720" y="2634818"/>
            <a:ext cx="2466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июня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4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04887" y="4679835"/>
            <a:ext cx="10592435" cy="897890"/>
          </a:xfrm>
          <a:custGeom>
            <a:avLst/>
            <a:gdLst/>
            <a:ahLst/>
            <a:cxnLst/>
            <a:rect l="l" t="t" r="r" b="b"/>
            <a:pathLst>
              <a:path w="10592435" h="897889">
                <a:moveTo>
                  <a:pt x="0" y="897750"/>
                </a:moveTo>
                <a:lnTo>
                  <a:pt x="10592054" y="897750"/>
                </a:lnTo>
                <a:lnTo>
                  <a:pt x="10592054" y="0"/>
                </a:lnTo>
                <a:lnTo>
                  <a:pt x="0" y="0"/>
                </a:lnTo>
                <a:lnTo>
                  <a:pt x="0" y="89775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14576" y="4948555"/>
            <a:ext cx="8976360" cy="424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ts val="1565"/>
              </a:lnSpc>
              <a:spcBef>
                <a:spcPts val="100"/>
              </a:spcBef>
              <a:buChar char="•"/>
              <a:tabLst>
                <a:tab pos="127000" algn="l"/>
                <a:tab pos="1042669" algn="l"/>
                <a:tab pos="1278890" algn="l"/>
                <a:tab pos="2571115" algn="l"/>
                <a:tab pos="3641090" algn="l"/>
                <a:tab pos="4946015" algn="l"/>
                <a:tab pos="5773420" algn="l"/>
                <a:tab pos="6843395" algn="l"/>
                <a:tab pos="7180580" algn="l"/>
                <a:tab pos="8233409" algn="l"/>
              </a:tabLst>
            </a:pPr>
            <a:r>
              <a:rPr sz="1400" spc="-15" dirty="0">
                <a:latin typeface="Microsoft Sans Serif"/>
                <a:cs typeface="Microsoft Sans Serif"/>
              </a:rPr>
              <a:t>включить	</a:t>
            </a:r>
            <a:r>
              <a:rPr sz="1400" dirty="0">
                <a:latin typeface="Microsoft Sans Serif"/>
                <a:cs typeface="Microsoft Sans Serif"/>
              </a:rPr>
              <a:t>в	</a:t>
            </a:r>
            <a:r>
              <a:rPr sz="1400" spc="-15" dirty="0">
                <a:latin typeface="Microsoft Sans Serif"/>
                <a:cs typeface="Microsoft Sans Serif"/>
              </a:rPr>
              <a:t>Федеральные	</a:t>
            </a:r>
            <a:r>
              <a:rPr sz="1400" spc="-20" dirty="0">
                <a:latin typeface="Microsoft Sans Serif"/>
                <a:cs typeface="Microsoft Sans Serif"/>
              </a:rPr>
              <a:t>программы	</a:t>
            </a:r>
            <a:r>
              <a:rPr sz="1400" spc="-5" dirty="0">
                <a:latin typeface="Microsoft Sans Serif"/>
                <a:cs typeface="Microsoft Sans Serif"/>
              </a:rPr>
              <a:t>федеральные	</a:t>
            </a:r>
            <a:r>
              <a:rPr sz="1400" spc="-10" dirty="0">
                <a:latin typeface="Microsoft Sans Serif"/>
                <a:cs typeface="Microsoft Sans Serif"/>
              </a:rPr>
              <a:t>рабочие	</a:t>
            </a:r>
            <a:r>
              <a:rPr sz="1400" spc="-20" dirty="0">
                <a:latin typeface="Microsoft Sans Serif"/>
                <a:cs typeface="Microsoft Sans Serif"/>
              </a:rPr>
              <a:t>программы	</a:t>
            </a:r>
            <a:r>
              <a:rPr sz="1400" spc="-15" dirty="0">
                <a:latin typeface="Microsoft Sans Serif"/>
                <a:cs typeface="Microsoft Sans Serif"/>
              </a:rPr>
              <a:t>по	</a:t>
            </a:r>
            <a:r>
              <a:rPr sz="1400" spc="-10" dirty="0">
                <a:latin typeface="Microsoft Sans Serif"/>
                <a:cs typeface="Microsoft Sans Serif"/>
              </a:rPr>
              <a:t>остальным	</a:t>
            </a:r>
            <a:r>
              <a:rPr sz="1400" spc="-15" dirty="0">
                <a:latin typeface="Microsoft Sans Serif"/>
                <a:cs typeface="Microsoft Sans Serif"/>
              </a:rPr>
              <a:t>учебным</a:t>
            </a:r>
            <a:endParaRPr sz="1400">
              <a:latin typeface="Microsoft Sans Serif"/>
              <a:cs typeface="Microsoft Sans Serif"/>
            </a:endParaRPr>
          </a:p>
          <a:p>
            <a:pPr marL="127000">
              <a:lnSpc>
                <a:spcPts val="1565"/>
              </a:lnSpc>
            </a:pPr>
            <a:r>
              <a:rPr sz="1400" spc="-25" dirty="0">
                <a:latin typeface="Microsoft Sans Serif"/>
                <a:cs typeface="Microsoft Sans Serif"/>
              </a:rPr>
              <a:t>предметам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на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базовом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уровне;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92250" y="4076192"/>
            <a:ext cx="10110470" cy="911860"/>
            <a:chOff x="1492250" y="4076192"/>
            <a:chExt cx="10110470" cy="911860"/>
          </a:xfrm>
        </p:grpSpPr>
        <p:sp>
          <p:nvSpPr>
            <p:cNvPr id="19" name="object 19"/>
            <p:cNvSpPr/>
            <p:nvPr/>
          </p:nvSpPr>
          <p:spPr>
            <a:xfrm>
              <a:off x="1504950" y="4088892"/>
              <a:ext cx="10085070" cy="886460"/>
            </a:xfrm>
            <a:custGeom>
              <a:avLst/>
              <a:gdLst/>
              <a:ahLst/>
              <a:cxnLst/>
              <a:rect l="l" t="t" r="r" b="b"/>
              <a:pathLst>
                <a:path w="10085070" h="886460">
                  <a:moveTo>
                    <a:pt x="9936988" y="0"/>
                  </a:moveTo>
                  <a:lnTo>
                    <a:pt x="147700" y="0"/>
                  </a:lnTo>
                  <a:lnTo>
                    <a:pt x="101031" y="7521"/>
                  </a:lnTo>
                  <a:lnTo>
                    <a:pt x="60487" y="28472"/>
                  </a:lnTo>
                  <a:lnTo>
                    <a:pt x="28508" y="60432"/>
                  </a:lnTo>
                  <a:lnTo>
                    <a:pt x="7533" y="100982"/>
                  </a:lnTo>
                  <a:lnTo>
                    <a:pt x="0" y="147700"/>
                  </a:lnTo>
                  <a:lnTo>
                    <a:pt x="0" y="738378"/>
                  </a:lnTo>
                  <a:lnTo>
                    <a:pt x="7533" y="785096"/>
                  </a:lnTo>
                  <a:lnTo>
                    <a:pt x="28508" y="825646"/>
                  </a:lnTo>
                  <a:lnTo>
                    <a:pt x="60487" y="857606"/>
                  </a:lnTo>
                  <a:lnTo>
                    <a:pt x="101031" y="878557"/>
                  </a:lnTo>
                  <a:lnTo>
                    <a:pt x="147700" y="886079"/>
                  </a:lnTo>
                  <a:lnTo>
                    <a:pt x="9936988" y="886079"/>
                  </a:lnTo>
                  <a:lnTo>
                    <a:pt x="9983657" y="878557"/>
                  </a:lnTo>
                  <a:lnTo>
                    <a:pt x="10024201" y="857606"/>
                  </a:lnTo>
                  <a:lnTo>
                    <a:pt x="10056180" y="825646"/>
                  </a:lnTo>
                  <a:lnTo>
                    <a:pt x="10077155" y="785096"/>
                  </a:lnTo>
                  <a:lnTo>
                    <a:pt x="10084689" y="738378"/>
                  </a:lnTo>
                  <a:lnTo>
                    <a:pt x="10084689" y="147700"/>
                  </a:lnTo>
                  <a:lnTo>
                    <a:pt x="10077155" y="100982"/>
                  </a:lnTo>
                  <a:lnTo>
                    <a:pt x="10056180" y="60432"/>
                  </a:lnTo>
                  <a:lnTo>
                    <a:pt x="10024201" y="28472"/>
                  </a:lnTo>
                  <a:lnTo>
                    <a:pt x="9983657" y="7521"/>
                  </a:lnTo>
                  <a:lnTo>
                    <a:pt x="99369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04950" y="4088892"/>
              <a:ext cx="10085070" cy="886460"/>
            </a:xfrm>
            <a:custGeom>
              <a:avLst/>
              <a:gdLst/>
              <a:ahLst/>
              <a:cxnLst/>
              <a:rect l="l" t="t" r="r" b="b"/>
              <a:pathLst>
                <a:path w="10085070" h="886460">
                  <a:moveTo>
                    <a:pt x="0" y="147700"/>
                  </a:moveTo>
                  <a:lnTo>
                    <a:pt x="7533" y="100982"/>
                  </a:lnTo>
                  <a:lnTo>
                    <a:pt x="28508" y="60432"/>
                  </a:lnTo>
                  <a:lnTo>
                    <a:pt x="60487" y="28472"/>
                  </a:lnTo>
                  <a:lnTo>
                    <a:pt x="101031" y="7521"/>
                  </a:lnTo>
                  <a:lnTo>
                    <a:pt x="147700" y="0"/>
                  </a:lnTo>
                  <a:lnTo>
                    <a:pt x="9936988" y="0"/>
                  </a:lnTo>
                  <a:lnTo>
                    <a:pt x="9983657" y="7521"/>
                  </a:lnTo>
                  <a:lnTo>
                    <a:pt x="10024201" y="28472"/>
                  </a:lnTo>
                  <a:lnTo>
                    <a:pt x="10056180" y="60432"/>
                  </a:lnTo>
                  <a:lnTo>
                    <a:pt x="10077155" y="100982"/>
                  </a:lnTo>
                  <a:lnTo>
                    <a:pt x="10084689" y="147700"/>
                  </a:lnTo>
                  <a:lnTo>
                    <a:pt x="10084689" y="738378"/>
                  </a:lnTo>
                  <a:lnTo>
                    <a:pt x="10077155" y="785096"/>
                  </a:lnTo>
                  <a:lnTo>
                    <a:pt x="10056180" y="825646"/>
                  </a:lnTo>
                  <a:lnTo>
                    <a:pt x="10024201" y="857606"/>
                  </a:lnTo>
                  <a:lnTo>
                    <a:pt x="9983657" y="878557"/>
                  </a:lnTo>
                  <a:lnTo>
                    <a:pt x="9936988" y="886079"/>
                  </a:lnTo>
                  <a:lnTo>
                    <a:pt x="147700" y="886079"/>
                  </a:lnTo>
                  <a:lnTo>
                    <a:pt x="101031" y="878557"/>
                  </a:lnTo>
                  <a:lnTo>
                    <a:pt x="60487" y="857606"/>
                  </a:lnTo>
                  <a:lnTo>
                    <a:pt x="28508" y="825646"/>
                  </a:lnTo>
                  <a:lnTo>
                    <a:pt x="7533" y="785096"/>
                  </a:lnTo>
                  <a:lnTo>
                    <a:pt x="0" y="738378"/>
                  </a:lnTo>
                  <a:lnTo>
                    <a:pt x="0" y="14770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816100" y="4273677"/>
            <a:ext cx="2842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августа</a:t>
            </a:r>
            <a:r>
              <a:rPr sz="2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4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04887" y="6349212"/>
            <a:ext cx="10592435" cy="897890"/>
          </a:xfrm>
          <a:custGeom>
            <a:avLst/>
            <a:gdLst/>
            <a:ahLst/>
            <a:cxnLst/>
            <a:rect l="l" t="t" r="r" b="b"/>
            <a:pathLst>
              <a:path w="10592435" h="897890">
                <a:moveTo>
                  <a:pt x="0" y="897750"/>
                </a:moveTo>
                <a:lnTo>
                  <a:pt x="10592054" y="897750"/>
                </a:lnTo>
                <a:lnTo>
                  <a:pt x="10592054" y="0"/>
                </a:lnTo>
                <a:lnTo>
                  <a:pt x="0" y="0"/>
                </a:lnTo>
                <a:lnTo>
                  <a:pt x="0" y="89775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814576" y="6618529"/>
            <a:ext cx="8973820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0" marR="5080" indent="-114300">
              <a:lnSpc>
                <a:spcPts val="1450"/>
              </a:lnSpc>
              <a:spcBef>
                <a:spcPts val="340"/>
              </a:spcBef>
              <a:buChar char="•"/>
              <a:tabLst>
                <a:tab pos="127000" algn="l"/>
                <a:tab pos="1221105" algn="l"/>
                <a:tab pos="2290445" algn="l"/>
                <a:tab pos="2540635" algn="l"/>
                <a:tab pos="3618229" algn="l"/>
                <a:tab pos="4918075" algn="l"/>
                <a:tab pos="5744845" algn="l"/>
                <a:tab pos="6697345" algn="l"/>
                <a:tab pos="7043420" algn="l"/>
                <a:tab pos="7597775" algn="l"/>
                <a:tab pos="865759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о</a:t>
            </a:r>
            <a:r>
              <a:rPr sz="1400" spc="-15" dirty="0">
                <a:latin typeface="Microsoft Sans Serif"/>
                <a:cs typeface="Microsoft Sans Serif"/>
              </a:rPr>
              <a:t>б</a:t>
            </a:r>
            <a:r>
              <a:rPr sz="1400" spc="-5" dirty="0">
                <a:latin typeface="Microsoft Sans Serif"/>
                <a:cs typeface="Microsoft Sans Serif"/>
              </a:rPr>
              <a:t>е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-25" dirty="0">
                <a:latin typeface="Microsoft Sans Serif"/>
                <a:cs typeface="Microsoft Sans Serif"/>
              </a:rPr>
              <a:t>п</a:t>
            </a:r>
            <a:r>
              <a:rPr sz="1400" spc="-50" dirty="0">
                <a:latin typeface="Microsoft Sans Serif"/>
                <a:cs typeface="Microsoft Sans Serif"/>
              </a:rPr>
              <a:t>е</a:t>
            </a:r>
            <a:r>
              <a:rPr sz="1400" spc="-10" dirty="0">
                <a:latin typeface="Microsoft Sans Serif"/>
                <a:cs typeface="Microsoft Sans Serif"/>
              </a:rPr>
              <a:t>ч</a:t>
            </a:r>
            <a:r>
              <a:rPr sz="1400" spc="-30" dirty="0">
                <a:latin typeface="Microsoft Sans Serif"/>
                <a:cs typeface="Microsoft Sans Serif"/>
              </a:rPr>
              <a:t>и</a:t>
            </a:r>
            <a:r>
              <a:rPr sz="1400" dirty="0">
                <a:latin typeface="Microsoft Sans Serif"/>
                <a:cs typeface="Microsoft Sans Serif"/>
              </a:rPr>
              <a:t>т</a:t>
            </a:r>
            <a:r>
              <a:rPr sz="1400" spc="-5" dirty="0">
                <a:latin typeface="Microsoft Sans Serif"/>
                <a:cs typeface="Microsoft Sans Serif"/>
              </a:rPr>
              <a:t>ь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5" dirty="0">
                <a:latin typeface="Microsoft Sans Serif"/>
                <a:cs typeface="Microsoft Sans Serif"/>
              </a:rPr>
              <a:t>ра</a:t>
            </a:r>
            <a:r>
              <a:rPr sz="1400" spc="-60" dirty="0">
                <a:latin typeface="Microsoft Sans Serif"/>
                <a:cs typeface="Microsoft Sans Serif"/>
              </a:rPr>
              <a:t>з</a:t>
            </a:r>
            <a:r>
              <a:rPr sz="1400" spc="-15" dirty="0">
                <a:latin typeface="Microsoft Sans Serif"/>
                <a:cs typeface="Microsoft Sans Serif"/>
              </a:rPr>
              <a:t>р</a:t>
            </a:r>
            <a:r>
              <a:rPr sz="1400" spc="-5" dirty="0">
                <a:latin typeface="Microsoft Sans Serif"/>
                <a:cs typeface="Microsoft Sans Serif"/>
              </a:rPr>
              <a:t>аб</a:t>
            </a:r>
            <a:r>
              <a:rPr sz="1400" spc="-40" dirty="0">
                <a:latin typeface="Microsoft Sans Serif"/>
                <a:cs typeface="Microsoft Sans Serif"/>
              </a:rPr>
              <a:t>о</a:t>
            </a:r>
            <a:r>
              <a:rPr sz="1400" dirty="0">
                <a:latin typeface="Microsoft Sans Serif"/>
                <a:cs typeface="Microsoft Sans Serif"/>
              </a:rPr>
              <a:t>т</a:t>
            </a:r>
            <a:r>
              <a:rPr sz="1400" spc="-85" dirty="0">
                <a:latin typeface="Microsoft Sans Serif"/>
                <a:cs typeface="Microsoft Sans Serif"/>
              </a:rPr>
              <a:t>к</a:t>
            </a:r>
            <a:r>
              <a:rPr sz="1400" dirty="0">
                <a:latin typeface="Microsoft Sans Serif"/>
                <a:cs typeface="Microsoft Sans Serif"/>
              </a:rPr>
              <a:t>у	и	</a:t>
            </a:r>
            <a:r>
              <a:rPr sz="1400" spc="-15" dirty="0">
                <a:latin typeface="Microsoft Sans Serif"/>
                <a:cs typeface="Microsoft Sans Serif"/>
              </a:rPr>
              <a:t>а</a:t>
            </a:r>
            <a:r>
              <a:rPr sz="1400" spc="-20" dirty="0">
                <a:latin typeface="Microsoft Sans Serif"/>
                <a:cs typeface="Microsoft Sans Serif"/>
              </a:rPr>
              <a:t>п</a:t>
            </a:r>
            <a:r>
              <a:rPr sz="1400" spc="-5" dirty="0">
                <a:latin typeface="Microsoft Sans Serif"/>
                <a:cs typeface="Microsoft Sans Serif"/>
              </a:rPr>
              <a:t>ро</a:t>
            </a:r>
            <a:r>
              <a:rPr sz="1400" spc="-40" dirty="0">
                <a:latin typeface="Microsoft Sans Serif"/>
                <a:cs typeface="Microsoft Sans Serif"/>
              </a:rPr>
              <a:t>б</a:t>
            </a:r>
            <a:r>
              <a:rPr sz="1400" spc="5" dirty="0">
                <a:latin typeface="Microsoft Sans Serif"/>
                <a:cs typeface="Microsoft Sans Serif"/>
              </a:rPr>
              <a:t>а</a:t>
            </a:r>
            <a:r>
              <a:rPr sz="1400" dirty="0">
                <a:latin typeface="Microsoft Sans Serif"/>
                <a:cs typeface="Microsoft Sans Serif"/>
              </a:rPr>
              <a:t>ц</a:t>
            </a:r>
            <a:r>
              <a:rPr sz="1400" spc="-10" dirty="0">
                <a:latin typeface="Microsoft Sans Serif"/>
                <a:cs typeface="Microsoft Sans Serif"/>
              </a:rPr>
              <a:t>и</a:t>
            </a:r>
            <a:r>
              <a:rPr sz="1400" spc="10" dirty="0">
                <a:latin typeface="Microsoft Sans Serif"/>
                <a:cs typeface="Microsoft Sans Serif"/>
              </a:rPr>
              <a:t>ю</a:t>
            </a:r>
            <a:r>
              <a:rPr sz="1400" dirty="0">
                <a:latin typeface="Microsoft Sans Serif"/>
                <a:cs typeface="Microsoft Sans Serif"/>
              </a:rPr>
              <a:t>	ф</a:t>
            </a:r>
            <a:r>
              <a:rPr sz="1400" spc="-45" dirty="0">
                <a:latin typeface="Microsoft Sans Serif"/>
                <a:cs typeface="Microsoft Sans Serif"/>
              </a:rPr>
              <a:t>е</a:t>
            </a:r>
            <a:r>
              <a:rPr sz="1400" spc="-5" dirty="0">
                <a:latin typeface="Microsoft Sans Serif"/>
                <a:cs typeface="Microsoft Sans Serif"/>
              </a:rPr>
              <a:t>дера</a:t>
            </a:r>
            <a:r>
              <a:rPr sz="1400" dirty="0">
                <a:latin typeface="Microsoft Sans Serif"/>
                <a:cs typeface="Microsoft Sans Serif"/>
              </a:rPr>
              <a:t>ль</a:t>
            </a:r>
            <a:r>
              <a:rPr sz="1400" spc="-5" dirty="0">
                <a:latin typeface="Microsoft Sans Serif"/>
                <a:cs typeface="Microsoft Sans Serif"/>
              </a:rPr>
              <a:t>н</a:t>
            </a:r>
            <a:r>
              <a:rPr sz="1400" spc="-10" dirty="0">
                <a:latin typeface="Microsoft Sans Serif"/>
                <a:cs typeface="Microsoft Sans Serif"/>
              </a:rPr>
              <a:t>ы</a:t>
            </a:r>
            <a:r>
              <a:rPr sz="1400" dirty="0">
                <a:latin typeface="Microsoft Sans Serif"/>
                <a:cs typeface="Microsoft Sans Serif"/>
              </a:rPr>
              <a:t>х	</a:t>
            </a:r>
            <a:r>
              <a:rPr sz="1400" spc="-5" dirty="0">
                <a:latin typeface="Microsoft Sans Serif"/>
                <a:cs typeface="Microsoft Sans Serif"/>
              </a:rPr>
              <a:t>раб</a:t>
            </a:r>
            <a:r>
              <a:rPr sz="1400" spc="-40" dirty="0">
                <a:latin typeface="Microsoft Sans Serif"/>
                <a:cs typeface="Microsoft Sans Serif"/>
              </a:rPr>
              <a:t>о</a:t>
            </a:r>
            <a:r>
              <a:rPr sz="1400" spc="-10" dirty="0">
                <a:latin typeface="Microsoft Sans Serif"/>
                <a:cs typeface="Microsoft Sans Serif"/>
              </a:rPr>
              <a:t>ч</a:t>
            </a:r>
            <a:r>
              <a:rPr sz="1400" spc="-5" dirty="0">
                <a:latin typeface="Microsoft Sans Serif"/>
                <a:cs typeface="Microsoft Sans Serif"/>
              </a:rPr>
              <a:t>и</a:t>
            </a:r>
            <a:r>
              <a:rPr sz="1400" dirty="0">
                <a:latin typeface="Microsoft Sans Serif"/>
                <a:cs typeface="Microsoft Sans Serif"/>
              </a:rPr>
              <a:t>х	</a:t>
            </a:r>
            <a:r>
              <a:rPr sz="1400" spc="-25" dirty="0">
                <a:latin typeface="Microsoft Sans Serif"/>
                <a:cs typeface="Microsoft Sans Serif"/>
              </a:rPr>
              <a:t>п</a:t>
            </a:r>
            <a:r>
              <a:rPr sz="1400" spc="-15" dirty="0">
                <a:latin typeface="Microsoft Sans Serif"/>
                <a:cs typeface="Microsoft Sans Serif"/>
              </a:rPr>
              <a:t>рограм</a:t>
            </a:r>
            <a:r>
              <a:rPr sz="1400" spc="-35" dirty="0">
                <a:latin typeface="Microsoft Sans Serif"/>
                <a:cs typeface="Microsoft Sans Serif"/>
              </a:rPr>
              <a:t>м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5" dirty="0">
                <a:latin typeface="Microsoft Sans Serif"/>
                <a:cs typeface="Microsoft Sans Serif"/>
              </a:rPr>
              <a:t>п</a:t>
            </a:r>
            <a:r>
              <a:rPr sz="1400" spc="-10" dirty="0">
                <a:latin typeface="Microsoft Sans Serif"/>
                <a:cs typeface="Microsoft Sans Serif"/>
              </a:rPr>
              <a:t>о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5" dirty="0">
                <a:latin typeface="Microsoft Sans Serif"/>
                <a:cs typeface="Microsoft Sans Serif"/>
              </a:rPr>
              <a:t>в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-20" dirty="0">
                <a:latin typeface="Microsoft Sans Serif"/>
                <a:cs typeface="Microsoft Sans Serif"/>
              </a:rPr>
              <a:t>ем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40" dirty="0">
                <a:latin typeface="Microsoft Sans Serif"/>
                <a:cs typeface="Microsoft Sans Serif"/>
              </a:rPr>
              <a:t>п</a:t>
            </a:r>
            <a:r>
              <a:rPr sz="1400" spc="-5" dirty="0">
                <a:latin typeface="Microsoft Sans Serif"/>
                <a:cs typeface="Microsoft Sans Serif"/>
              </a:rPr>
              <a:t>р</a:t>
            </a:r>
            <a:r>
              <a:rPr sz="1400" spc="-40" dirty="0">
                <a:latin typeface="Microsoft Sans Serif"/>
                <a:cs typeface="Microsoft Sans Serif"/>
              </a:rPr>
              <a:t>е</a:t>
            </a:r>
            <a:r>
              <a:rPr sz="1400" spc="-20" dirty="0">
                <a:latin typeface="Microsoft Sans Serif"/>
                <a:cs typeface="Microsoft Sans Serif"/>
              </a:rPr>
              <a:t>д</a:t>
            </a:r>
            <a:r>
              <a:rPr sz="1400" spc="-30" dirty="0">
                <a:latin typeface="Microsoft Sans Serif"/>
                <a:cs typeface="Microsoft Sans Serif"/>
              </a:rPr>
              <a:t>м</a:t>
            </a:r>
            <a:r>
              <a:rPr sz="1400" spc="-50" dirty="0">
                <a:latin typeface="Microsoft Sans Serif"/>
                <a:cs typeface="Microsoft Sans Serif"/>
              </a:rPr>
              <a:t>е</a:t>
            </a:r>
            <a:r>
              <a:rPr sz="1400" spc="-10" dirty="0">
                <a:latin typeface="Microsoft Sans Serif"/>
                <a:cs typeface="Microsoft Sans Serif"/>
              </a:rPr>
              <a:t>т</a:t>
            </a:r>
            <a:r>
              <a:rPr sz="1400" spc="-20" dirty="0">
                <a:latin typeface="Microsoft Sans Serif"/>
                <a:cs typeface="Microsoft Sans Serif"/>
              </a:rPr>
              <a:t>ам</a:t>
            </a:r>
            <a:r>
              <a:rPr sz="1400" dirty="0">
                <a:latin typeface="Microsoft Sans Serif"/>
                <a:cs typeface="Microsoft Sans Serif"/>
              </a:rPr>
              <a:t>	для  </a:t>
            </a:r>
            <a:r>
              <a:rPr sz="1400" spc="-10" dirty="0">
                <a:latin typeface="Microsoft Sans Serif"/>
                <a:cs typeface="Microsoft Sans Serif"/>
              </a:rPr>
              <a:t>профильного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обучения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(углубленного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изучения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отдельных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предметов)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498980" y="5672836"/>
            <a:ext cx="10100310" cy="984885"/>
            <a:chOff x="1498980" y="5672836"/>
            <a:chExt cx="10100310" cy="984885"/>
          </a:xfrm>
        </p:grpSpPr>
        <p:sp>
          <p:nvSpPr>
            <p:cNvPr id="25" name="object 25"/>
            <p:cNvSpPr/>
            <p:nvPr/>
          </p:nvSpPr>
          <p:spPr>
            <a:xfrm>
              <a:off x="1511680" y="5685536"/>
              <a:ext cx="10074910" cy="959485"/>
            </a:xfrm>
            <a:custGeom>
              <a:avLst/>
              <a:gdLst/>
              <a:ahLst/>
              <a:cxnLst/>
              <a:rect l="l" t="t" r="r" b="b"/>
              <a:pathLst>
                <a:path w="10074910" h="959484">
                  <a:moveTo>
                    <a:pt x="9915144" y="0"/>
                  </a:moveTo>
                  <a:lnTo>
                    <a:pt x="159893" y="0"/>
                  </a:lnTo>
                  <a:lnTo>
                    <a:pt x="109370" y="8155"/>
                  </a:lnTo>
                  <a:lnTo>
                    <a:pt x="65480" y="30862"/>
                  </a:lnTo>
                  <a:lnTo>
                    <a:pt x="30862" y="65480"/>
                  </a:lnTo>
                  <a:lnTo>
                    <a:pt x="8155" y="109370"/>
                  </a:lnTo>
                  <a:lnTo>
                    <a:pt x="0" y="159892"/>
                  </a:lnTo>
                  <a:lnTo>
                    <a:pt x="0" y="799071"/>
                  </a:lnTo>
                  <a:lnTo>
                    <a:pt x="8155" y="849584"/>
                  </a:lnTo>
                  <a:lnTo>
                    <a:pt x="30862" y="893452"/>
                  </a:lnTo>
                  <a:lnTo>
                    <a:pt x="65480" y="928044"/>
                  </a:lnTo>
                  <a:lnTo>
                    <a:pt x="109370" y="950729"/>
                  </a:lnTo>
                  <a:lnTo>
                    <a:pt x="159893" y="958875"/>
                  </a:lnTo>
                  <a:lnTo>
                    <a:pt x="9915144" y="958875"/>
                  </a:lnTo>
                  <a:lnTo>
                    <a:pt x="9965653" y="950729"/>
                  </a:lnTo>
                  <a:lnTo>
                    <a:pt x="10009512" y="928044"/>
                  </a:lnTo>
                  <a:lnTo>
                    <a:pt x="10044092" y="893452"/>
                  </a:lnTo>
                  <a:lnTo>
                    <a:pt x="10066767" y="849584"/>
                  </a:lnTo>
                  <a:lnTo>
                    <a:pt x="10074910" y="799071"/>
                  </a:lnTo>
                  <a:lnTo>
                    <a:pt x="10074910" y="159892"/>
                  </a:lnTo>
                  <a:lnTo>
                    <a:pt x="10066767" y="109370"/>
                  </a:lnTo>
                  <a:lnTo>
                    <a:pt x="10044092" y="65480"/>
                  </a:lnTo>
                  <a:lnTo>
                    <a:pt x="10009512" y="30862"/>
                  </a:lnTo>
                  <a:lnTo>
                    <a:pt x="9965653" y="8155"/>
                  </a:lnTo>
                  <a:lnTo>
                    <a:pt x="991514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11680" y="5685536"/>
              <a:ext cx="10074910" cy="959485"/>
            </a:xfrm>
            <a:custGeom>
              <a:avLst/>
              <a:gdLst/>
              <a:ahLst/>
              <a:cxnLst/>
              <a:rect l="l" t="t" r="r" b="b"/>
              <a:pathLst>
                <a:path w="10074910" h="959484">
                  <a:moveTo>
                    <a:pt x="0" y="159892"/>
                  </a:moveTo>
                  <a:lnTo>
                    <a:pt x="8155" y="109370"/>
                  </a:lnTo>
                  <a:lnTo>
                    <a:pt x="30862" y="65480"/>
                  </a:lnTo>
                  <a:lnTo>
                    <a:pt x="65480" y="30862"/>
                  </a:lnTo>
                  <a:lnTo>
                    <a:pt x="109370" y="8155"/>
                  </a:lnTo>
                  <a:lnTo>
                    <a:pt x="159893" y="0"/>
                  </a:lnTo>
                  <a:lnTo>
                    <a:pt x="9915144" y="0"/>
                  </a:lnTo>
                  <a:lnTo>
                    <a:pt x="9965653" y="8155"/>
                  </a:lnTo>
                  <a:lnTo>
                    <a:pt x="10009512" y="30862"/>
                  </a:lnTo>
                  <a:lnTo>
                    <a:pt x="10044092" y="65480"/>
                  </a:lnTo>
                  <a:lnTo>
                    <a:pt x="10066767" y="109370"/>
                  </a:lnTo>
                  <a:lnTo>
                    <a:pt x="10074910" y="159892"/>
                  </a:lnTo>
                  <a:lnTo>
                    <a:pt x="10074910" y="799071"/>
                  </a:lnTo>
                  <a:lnTo>
                    <a:pt x="10066767" y="849584"/>
                  </a:lnTo>
                  <a:lnTo>
                    <a:pt x="10044092" y="893452"/>
                  </a:lnTo>
                  <a:lnTo>
                    <a:pt x="10009512" y="928044"/>
                  </a:lnTo>
                  <a:lnTo>
                    <a:pt x="9965653" y="950729"/>
                  </a:lnTo>
                  <a:lnTo>
                    <a:pt x="9915144" y="958875"/>
                  </a:lnTo>
                  <a:lnTo>
                    <a:pt x="159893" y="958875"/>
                  </a:lnTo>
                  <a:lnTo>
                    <a:pt x="109370" y="950729"/>
                  </a:lnTo>
                  <a:lnTo>
                    <a:pt x="65480" y="928044"/>
                  </a:lnTo>
                  <a:lnTo>
                    <a:pt x="30862" y="893452"/>
                  </a:lnTo>
                  <a:lnTo>
                    <a:pt x="8155" y="849584"/>
                  </a:lnTo>
                  <a:lnTo>
                    <a:pt x="0" y="799071"/>
                  </a:lnTo>
                  <a:lnTo>
                    <a:pt x="0" y="15989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826132" y="5907151"/>
            <a:ext cx="7618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течение</a:t>
            </a:r>
            <a:r>
              <a:rPr sz="28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2023/24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2024/25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учебных</a:t>
            </a:r>
            <a:r>
              <a:rPr sz="2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годов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768453" y="0"/>
            <a:ext cx="671830" cy="7508240"/>
          </a:xfrm>
          <a:custGeom>
            <a:avLst/>
            <a:gdLst/>
            <a:ahLst/>
            <a:cxnLst/>
            <a:rect l="l" t="t" r="r" b="b"/>
            <a:pathLst>
              <a:path w="671830" h="7508240">
                <a:moveTo>
                  <a:pt x="671322" y="0"/>
                </a:moveTo>
                <a:lnTo>
                  <a:pt x="662141" y="0"/>
                </a:lnTo>
                <a:lnTo>
                  <a:pt x="0" y="3728085"/>
                </a:lnTo>
                <a:lnTo>
                  <a:pt x="671322" y="7507992"/>
                </a:lnTo>
                <a:lnTo>
                  <a:pt x="671322" y="0"/>
                </a:lnTo>
                <a:close/>
              </a:path>
            </a:pathLst>
          </a:custGeom>
          <a:solidFill>
            <a:srgbClr val="DCE6F1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354" y="732028"/>
            <a:ext cx="15875" cy="5758180"/>
          </a:xfrm>
          <a:custGeom>
            <a:avLst/>
            <a:gdLst/>
            <a:ahLst/>
            <a:cxnLst/>
            <a:rect l="l" t="t" r="r" b="b"/>
            <a:pathLst>
              <a:path w="15875" h="5758180">
                <a:moveTo>
                  <a:pt x="15773" y="5757798"/>
                </a:moveTo>
                <a:lnTo>
                  <a:pt x="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9499" y="960374"/>
            <a:ext cx="10601325" cy="635"/>
          </a:xfrm>
          <a:custGeom>
            <a:avLst/>
            <a:gdLst/>
            <a:ahLst/>
            <a:cxnLst/>
            <a:rect l="l" t="t" r="r" b="b"/>
            <a:pathLst>
              <a:path w="10601325" h="634">
                <a:moveTo>
                  <a:pt x="0" y="0"/>
                </a:moveTo>
                <a:lnTo>
                  <a:pt x="10601325" y="126"/>
                </a:lnTo>
              </a:path>
            </a:pathLst>
          </a:custGeom>
          <a:ln w="38100">
            <a:solidFill>
              <a:srgbClr val="0000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130" y="1432306"/>
            <a:ext cx="80340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36089" algn="l"/>
                <a:tab pos="3648710" algn="l"/>
                <a:tab pos="5374005" algn="l"/>
                <a:tab pos="6793230" algn="l"/>
                <a:tab pos="787844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дост</a:t>
            </a:r>
            <a:r>
              <a:rPr sz="2000" spc="-20" dirty="0">
                <a:latin typeface="Microsoft Sans Serif"/>
                <a:cs typeface="Microsoft Sans Serif"/>
              </a:rPr>
              <a:t>и</a:t>
            </a:r>
            <a:r>
              <a:rPr sz="2000" spc="-45" dirty="0">
                <a:latin typeface="Microsoft Sans Serif"/>
                <a:cs typeface="Microsoft Sans Serif"/>
              </a:rPr>
              <a:t>же</a:t>
            </a:r>
            <a:r>
              <a:rPr sz="2000" spc="-10" dirty="0">
                <a:latin typeface="Microsoft Sans Serif"/>
                <a:cs typeface="Microsoft Sans Serif"/>
              </a:rPr>
              <a:t>н</a:t>
            </a:r>
            <a:r>
              <a:rPr sz="2000" spc="-15" dirty="0">
                <a:latin typeface="Microsoft Sans Serif"/>
                <a:cs typeface="Microsoft Sans Serif"/>
              </a:rPr>
              <a:t>и</a:t>
            </a:r>
            <a:r>
              <a:rPr sz="2000" dirty="0">
                <a:latin typeface="Microsoft Sans Serif"/>
                <a:cs typeface="Microsoft Sans Serif"/>
              </a:rPr>
              <a:t>е	</a:t>
            </a:r>
            <a:r>
              <a:rPr sz="2000" spc="-35" dirty="0">
                <a:latin typeface="Microsoft Sans Serif"/>
                <a:cs typeface="Microsoft Sans Serif"/>
              </a:rPr>
              <a:t>п</a:t>
            </a:r>
            <a:r>
              <a:rPr sz="2000" dirty="0">
                <a:latin typeface="Microsoft Sans Serif"/>
                <a:cs typeface="Microsoft Sans Serif"/>
              </a:rPr>
              <a:t>лан</a:t>
            </a:r>
            <a:r>
              <a:rPr sz="2000" spc="-5" dirty="0">
                <a:latin typeface="Microsoft Sans Serif"/>
                <a:cs typeface="Microsoft Sans Serif"/>
              </a:rPr>
              <a:t>и</a:t>
            </a:r>
            <a:r>
              <a:rPr sz="2000" spc="-25" dirty="0">
                <a:latin typeface="Microsoft Sans Serif"/>
                <a:cs typeface="Microsoft Sans Serif"/>
              </a:rPr>
              <a:t>р</a:t>
            </a:r>
            <a:r>
              <a:rPr sz="2000" spc="-35" dirty="0">
                <a:latin typeface="Microsoft Sans Serif"/>
                <a:cs typeface="Microsoft Sans Serif"/>
              </a:rPr>
              <a:t>у</a:t>
            </a:r>
            <a:r>
              <a:rPr sz="2000" spc="-15" dirty="0">
                <a:latin typeface="Microsoft Sans Serif"/>
                <a:cs typeface="Microsoft Sans Serif"/>
              </a:rPr>
              <a:t>емых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5" dirty="0">
                <a:latin typeface="Microsoft Sans Serif"/>
                <a:cs typeface="Microsoft Sans Serif"/>
              </a:rPr>
              <a:t>р</a:t>
            </a:r>
            <a:r>
              <a:rPr sz="2000" spc="-60" dirty="0">
                <a:latin typeface="Microsoft Sans Serif"/>
                <a:cs typeface="Microsoft Sans Serif"/>
              </a:rPr>
              <a:t>е</a:t>
            </a:r>
            <a:r>
              <a:rPr sz="2000" spc="-105" dirty="0">
                <a:latin typeface="Microsoft Sans Serif"/>
                <a:cs typeface="Microsoft Sans Serif"/>
              </a:rPr>
              <a:t>з</a:t>
            </a:r>
            <a:r>
              <a:rPr sz="2000" spc="-55" dirty="0">
                <a:latin typeface="Microsoft Sans Serif"/>
                <a:cs typeface="Microsoft Sans Serif"/>
              </a:rPr>
              <a:t>у</a:t>
            </a:r>
            <a:r>
              <a:rPr sz="2000" spc="20" dirty="0">
                <a:latin typeface="Microsoft Sans Serif"/>
                <a:cs typeface="Microsoft Sans Serif"/>
              </a:rPr>
              <a:t>л</a:t>
            </a:r>
            <a:r>
              <a:rPr sz="2000" spc="-170" dirty="0">
                <a:latin typeface="Microsoft Sans Serif"/>
                <a:cs typeface="Microsoft Sans Serif"/>
              </a:rPr>
              <a:t>ь</a:t>
            </a:r>
            <a:r>
              <a:rPr sz="2000" spc="-35" dirty="0">
                <a:latin typeface="Microsoft Sans Serif"/>
                <a:cs typeface="Microsoft Sans Serif"/>
              </a:rPr>
              <a:t>т</a:t>
            </a:r>
            <a:r>
              <a:rPr sz="2000" spc="-50" dirty="0">
                <a:latin typeface="Microsoft Sans Serif"/>
                <a:cs typeface="Microsoft Sans Serif"/>
              </a:rPr>
              <a:t>а</a:t>
            </a:r>
            <a:r>
              <a:rPr sz="2000" spc="-35" dirty="0">
                <a:latin typeface="Microsoft Sans Serif"/>
                <a:cs typeface="Microsoft Sans Serif"/>
              </a:rPr>
              <a:t>т</a:t>
            </a:r>
            <a:r>
              <a:rPr sz="2000" spc="-5" dirty="0">
                <a:latin typeface="Microsoft Sans Serif"/>
                <a:cs typeface="Microsoft Sans Serif"/>
              </a:rPr>
              <a:t>о</a:t>
            </a:r>
            <a:r>
              <a:rPr sz="2000" dirty="0">
                <a:latin typeface="Microsoft Sans Serif"/>
                <a:cs typeface="Microsoft Sans Serif"/>
              </a:rPr>
              <a:t>в	</a:t>
            </a:r>
            <a:r>
              <a:rPr sz="2000" spc="-5" dirty="0">
                <a:latin typeface="Microsoft Sans Serif"/>
                <a:cs typeface="Microsoft Sans Serif"/>
              </a:rPr>
              <a:t>ос</a:t>
            </a:r>
            <a:r>
              <a:rPr sz="2000" spc="-40" dirty="0">
                <a:latin typeface="Microsoft Sans Serif"/>
                <a:cs typeface="Microsoft Sans Serif"/>
              </a:rPr>
              <a:t>в</a:t>
            </a:r>
            <a:r>
              <a:rPr sz="2000" spc="-5" dirty="0">
                <a:latin typeface="Microsoft Sans Serif"/>
                <a:cs typeface="Microsoft Sans Serif"/>
              </a:rPr>
              <a:t>оени</a:t>
            </a:r>
            <a:r>
              <a:rPr sz="2000" dirty="0">
                <a:latin typeface="Microsoft Sans Serif"/>
                <a:cs typeface="Microsoft Sans Serif"/>
              </a:rPr>
              <a:t>я	</a:t>
            </a:r>
            <a:r>
              <a:rPr sz="2000" spc="-190" dirty="0">
                <a:latin typeface="Microsoft Sans Serif"/>
                <a:cs typeface="Microsoft Sans Serif"/>
              </a:rPr>
              <a:t>Ф</a:t>
            </a:r>
            <a:r>
              <a:rPr sz="2000" spc="-15" dirty="0">
                <a:latin typeface="Microsoft Sans Serif"/>
                <a:cs typeface="Microsoft Sans Serif"/>
              </a:rPr>
              <a:t>О</a:t>
            </a:r>
            <a:r>
              <a:rPr sz="2000" spc="-5" dirty="0">
                <a:latin typeface="Microsoft Sans Serif"/>
                <a:cs typeface="Microsoft Sans Serif"/>
              </a:rPr>
              <a:t>ОП</a:t>
            </a:r>
            <a:r>
              <a:rPr sz="2000" dirty="0">
                <a:latin typeface="Microsoft Sans Serif"/>
                <a:cs typeface="Microsoft Sans Serif"/>
              </a:rPr>
              <a:t>	и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130" y="1127201"/>
            <a:ext cx="98869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87880" algn="l"/>
                <a:tab pos="3420110" algn="l"/>
                <a:tab pos="5166995" algn="l"/>
                <a:tab pos="6548120" algn="l"/>
                <a:tab pos="8201659" algn="l"/>
              </a:tabLst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Федеральные	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рабочие	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программы	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учебных	предметов	</a:t>
            </a:r>
            <a:r>
              <a:rPr sz="2000" spc="-20" dirty="0">
                <a:latin typeface="Microsoft Sans Serif"/>
                <a:cs typeface="Microsoft Sans Serif"/>
              </a:rPr>
              <a:t>обеспечивают</a:t>
            </a:r>
            <a:endParaRPr sz="20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2000" spc="-25" dirty="0">
                <a:latin typeface="Microsoft Sans Serif"/>
                <a:cs typeface="Microsoft Sans Serif"/>
              </a:rPr>
              <a:t>разработаны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130" y="1737106"/>
            <a:ext cx="98850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Microsoft Sans Serif"/>
                <a:cs typeface="Microsoft Sans Serif"/>
              </a:rPr>
              <a:t>на</a:t>
            </a:r>
            <a:r>
              <a:rPr sz="2000" spc="2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основе</a:t>
            </a:r>
            <a:r>
              <a:rPr sz="2000" spc="254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соответствующих</a:t>
            </a:r>
            <a:r>
              <a:rPr sz="2000" spc="2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требований</a:t>
            </a:r>
            <a:r>
              <a:rPr sz="2000" spc="254" dirty="0">
                <a:latin typeface="Microsoft Sans Serif"/>
                <a:cs typeface="Microsoft Sans Serif"/>
              </a:rPr>
              <a:t> </a:t>
            </a:r>
            <a:r>
              <a:rPr sz="2000" spc="-90" dirty="0">
                <a:latin typeface="Microsoft Sans Serif"/>
                <a:cs typeface="Microsoft Sans Serif"/>
              </a:rPr>
              <a:t>ФГОС</a:t>
            </a:r>
            <a:r>
              <a:rPr sz="2000" spc="275" dirty="0">
                <a:latin typeface="Microsoft Sans Serif"/>
                <a:cs typeface="Microsoft Sans Serif"/>
              </a:rPr>
              <a:t> </a:t>
            </a:r>
            <a:r>
              <a:rPr sz="2000" spc="-125" dirty="0">
                <a:latin typeface="Microsoft Sans Serif"/>
                <a:cs typeface="Microsoft Sans Serif"/>
              </a:rPr>
              <a:t>к</a:t>
            </a:r>
            <a:r>
              <a:rPr sz="2000" spc="254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результатам</a:t>
            </a:r>
            <a:r>
              <a:rPr sz="2000" spc="25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освоения</a:t>
            </a:r>
            <a:r>
              <a:rPr sz="2000" spc="26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программ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начального</a:t>
            </a:r>
            <a:r>
              <a:rPr sz="2000" spc="-20" dirty="0">
                <a:latin typeface="Microsoft Sans Serif"/>
                <a:cs typeface="Microsoft Sans Serif"/>
              </a:rPr>
              <a:t> общего,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основного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общего,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среднего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общего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образования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421878" y="3265170"/>
            <a:ext cx="245110" cy="447675"/>
            <a:chOff x="8421878" y="3265170"/>
            <a:chExt cx="245110" cy="447675"/>
          </a:xfrm>
        </p:grpSpPr>
        <p:sp>
          <p:nvSpPr>
            <p:cNvPr id="8" name="object 8"/>
            <p:cNvSpPr/>
            <p:nvPr/>
          </p:nvSpPr>
          <p:spPr>
            <a:xfrm>
              <a:off x="8434578" y="3418459"/>
              <a:ext cx="219710" cy="294640"/>
            </a:xfrm>
            <a:custGeom>
              <a:avLst/>
              <a:gdLst/>
              <a:ahLst/>
              <a:cxnLst/>
              <a:rect l="l" t="t" r="r" b="b"/>
              <a:pathLst>
                <a:path w="219709" h="294639">
                  <a:moveTo>
                    <a:pt x="109220" y="0"/>
                  </a:moveTo>
                  <a:lnTo>
                    <a:pt x="7620" y="127634"/>
                  </a:lnTo>
                  <a:lnTo>
                    <a:pt x="0" y="154558"/>
                  </a:lnTo>
                  <a:lnTo>
                    <a:pt x="2413" y="168528"/>
                  </a:lnTo>
                  <a:lnTo>
                    <a:pt x="8763" y="180720"/>
                  </a:lnTo>
                  <a:lnTo>
                    <a:pt x="90424" y="283844"/>
                  </a:lnTo>
                  <a:lnTo>
                    <a:pt x="99822" y="291718"/>
                  </a:lnTo>
                  <a:lnTo>
                    <a:pt x="110490" y="294131"/>
                  </a:lnTo>
                  <a:lnTo>
                    <a:pt x="121030" y="290956"/>
                  </a:lnTo>
                  <a:lnTo>
                    <a:pt x="130048" y="282320"/>
                  </a:lnTo>
                  <a:lnTo>
                    <a:pt x="212090" y="166369"/>
                  </a:lnTo>
                  <a:lnTo>
                    <a:pt x="217931" y="153796"/>
                  </a:lnTo>
                  <a:lnTo>
                    <a:pt x="219710" y="139572"/>
                  </a:lnTo>
                  <a:lnTo>
                    <a:pt x="217297" y="125602"/>
                  </a:lnTo>
                  <a:lnTo>
                    <a:pt x="210947" y="113283"/>
                  </a:lnTo>
                  <a:lnTo>
                    <a:pt x="129286" y="10159"/>
                  </a:lnTo>
                  <a:lnTo>
                    <a:pt x="119888" y="2285"/>
                  </a:lnTo>
                  <a:lnTo>
                    <a:pt x="10922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34578" y="3277870"/>
              <a:ext cx="219710" cy="294640"/>
            </a:xfrm>
            <a:custGeom>
              <a:avLst/>
              <a:gdLst/>
              <a:ahLst/>
              <a:cxnLst/>
              <a:rect l="l" t="t" r="r" b="b"/>
              <a:pathLst>
                <a:path w="219709" h="294639">
                  <a:moveTo>
                    <a:pt x="8763" y="180848"/>
                  </a:moveTo>
                  <a:lnTo>
                    <a:pt x="2413" y="168656"/>
                  </a:lnTo>
                  <a:lnTo>
                    <a:pt x="0" y="154559"/>
                  </a:lnTo>
                  <a:lnTo>
                    <a:pt x="1777" y="140462"/>
                  </a:lnTo>
                  <a:lnTo>
                    <a:pt x="7620" y="127762"/>
                  </a:lnTo>
                  <a:lnTo>
                    <a:pt x="89662" y="11811"/>
                  </a:lnTo>
                  <a:lnTo>
                    <a:pt x="98678" y="3175"/>
                  </a:lnTo>
                  <a:lnTo>
                    <a:pt x="109220" y="0"/>
                  </a:lnTo>
                  <a:lnTo>
                    <a:pt x="119888" y="2412"/>
                  </a:lnTo>
                  <a:lnTo>
                    <a:pt x="129286" y="10287"/>
                  </a:lnTo>
                  <a:lnTo>
                    <a:pt x="210947" y="113411"/>
                  </a:lnTo>
                  <a:lnTo>
                    <a:pt x="217297" y="125603"/>
                  </a:lnTo>
                  <a:lnTo>
                    <a:pt x="219710" y="139700"/>
                  </a:lnTo>
                  <a:lnTo>
                    <a:pt x="217931" y="153924"/>
                  </a:lnTo>
                  <a:lnTo>
                    <a:pt x="212090" y="166497"/>
                  </a:lnTo>
                  <a:lnTo>
                    <a:pt x="130048" y="282448"/>
                  </a:lnTo>
                  <a:lnTo>
                    <a:pt x="121030" y="291084"/>
                  </a:lnTo>
                  <a:lnTo>
                    <a:pt x="110490" y="294132"/>
                  </a:lnTo>
                  <a:lnTo>
                    <a:pt x="99822" y="291846"/>
                  </a:lnTo>
                  <a:lnTo>
                    <a:pt x="90424" y="283972"/>
                  </a:lnTo>
                  <a:lnTo>
                    <a:pt x="8763" y="180848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63587" y="2382520"/>
            <a:ext cx="385445" cy="457834"/>
            <a:chOff x="763587" y="2382520"/>
            <a:chExt cx="385445" cy="457834"/>
          </a:xfrm>
        </p:grpSpPr>
        <p:sp>
          <p:nvSpPr>
            <p:cNvPr id="11" name="object 11"/>
            <p:cNvSpPr/>
            <p:nvPr/>
          </p:nvSpPr>
          <p:spPr>
            <a:xfrm>
              <a:off x="776287" y="2395220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4" h="432435">
                  <a:moveTo>
                    <a:pt x="270027" y="0"/>
                  </a:moveTo>
                  <a:lnTo>
                    <a:pt x="90004" y="0"/>
                  </a:lnTo>
                  <a:lnTo>
                    <a:pt x="90004" y="251968"/>
                  </a:lnTo>
                  <a:lnTo>
                    <a:pt x="0" y="251968"/>
                  </a:lnTo>
                  <a:lnTo>
                    <a:pt x="180022" y="432054"/>
                  </a:lnTo>
                  <a:lnTo>
                    <a:pt x="360044" y="251968"/>
                  </a:lnTo>
                  <a:lnTo>
                    <a:pt x="270027" y="251968"/>
                  </a:lnTo>
                  <a:lnTo>
                    <a:pt x="270027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6287" y="2395220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4" h="432435">
                  <a:moveTo>
                    <a:pt x="0" y="251968"/>
                  </a:moveTo>
                  <a:lnTo>
                    <a:pt x="90004" y="251968"/>
                  </a:lnTo>
                  <a:lnTo>
                    <a:pt x="90004" y="0"/>
                  </a:lnTo>
                  <a:lnTo>
                    <a:pt x="270027" y="0"/>
                  </a:lnTo>
                  <a:lnTo>
                    <a:pt x="270027" y="251968"/>
                  </a:lnTo>
                  <a:lnTo>
                    <a:pt x="360044" y="251968"/>
                  </a:lnTo>
                  <a:lnTo>
                    <a:pt x="180022" y="432054"/>
                  </a:lnTo>
                  <a:lnTo>
                    <a:pt x="0" y="25196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794252" y="2976946"/>
            <a:ext cx="4468495" cy="334899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460375" indent="-448309">
              <a:lnSpc>
                <a:spcPct val="100000"/>
              </a:lnSpc>
              <a:spcBef>
                <a:spcPts val="1660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6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УЧЕБНЫХ</a:t>
            </a:r>
            <a:r>
              <a:rPr sz="2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ПРЕДМЕТОВ</a:t>
            </a:r>
            <a:endParaRPr sz="2000">
              <a:latin typeface="Microsoft Sans Serif"/>
              <a:cs typeface="Microsoft Sans Serif"/>
            </a:endParaRPr>
          </a:p>
          <a:p>
            <a:pPr marL="460375" marR="1616710">
              <a:lnSpc>
                <a:spcPct val="100000"/>
              </a:lnSpc>
              <a:spcBef>
                <a:spcPts val="1560"/>
              </a:spcBef>
            </a:pPr>
            <a:r>
              <a:rPr sz="24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РУССКИЙ </a:t>
            </a:r>
            <a:r>
              <a:rPr sz="240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ЯЗЫК </a:t>
            </a:r>
            <a:r>
              <a:rPr sz="2400" spc="-6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70" dirty="0">
                <a:solidFill>
                  <a:srgbClr val="001F5F"/>
                </a:solidFill>
                <a:latin typeface="Microsoft Sans Serif"/>
                <a:cs typeface="Microsoft Sans Serif"/>
              </a:rPr>
              <a:t>ЛИТЕРАТУРА</a:t>
            </a:r>
            <a:endParaRPr sz="2400">
              <a:latin typeface="Microsoft Sans Serif"/>
              <a:cs typeface="Microsoft Sans Serif"/>
            </a:endParaRPr>
          </a:p>
          <a:p>
            <a:pPr marL="460375">
              <a:lnSpc>
                <a:spcPct val="100000"/>
              </a:lnSpc>
            </a:pPr>
            <a:r>
              <a:rPr sz="24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ИСТОРИЯ</a:t>
            </a:r>
            <a:endParaRPr sz="2400">
              <a:latin typeface="Microsoft Sans Serif"/>
              <a:cs typeface="Microsoft Sans Serif"/>
            </a:endParaRPr>
          </a:p>
          <a:p>
            <a:pPr marL="460375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ОБЩЕСТВОЗНАНИЕ</a:t>
            </a:r>
            <a:endParaRPr sz="2400">
              <a:latin typeface="Microsoft Sans Serif"/>
              <a:cs typeface="Microsoft Sans Serif"/>
            </a:endParaRPr>
          </a:p>
          <a:p>
            <a:pPr marL="460375">
              <a:lnSpc>
                <a:spcPct val="100000"/>
              </a:lnSpc>
            </a:pPr>
            <a:r>
              <a:rPr sz="2400" spc="-70" dirty="0">
                <a:solidFill>
                  <a:srgbClr val="001F5F"/>
                </a:solidFill>
                <a:latin typeface="Microsoft Sans Serif"/>
                <a:cs typeface="Microsoft Sans Serif"/>
              </a:rPr>
              <a:t>ГЕОГРАФИЯ</a:t>
            </a:r>
            <a:endParaRPr sz="2400">
              <a:latin typeface="Microsoft Sans Serif"/>
              <a:cs typeface="Microsoft Sans Serif"/>
            </a:endParaRPr>
          </a:p>
          <a:p>
            <a:pPr marL="460375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ОСНОВЫ</a:t>
            </a:r>
            <a:r>
              <a:rPr sz="2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БЕЗОПАСНОСТИ</a:t>
            </a:r>
            <a:endParaRPr sz="2400">
              <a:latin typeface="Microsoft Sans Serif"/>
              <a:cs typeface="Microsoft Sans Serif"/>
            </a:endParaRPr>
          </a:p>
          <a:p>
            <a:pPr marL="460375">
              <a:lnSpc>
                <a:spcPct val="100000"/>
              </a:lnSpc>
            </a:pPr>
            <a:r>
              <a:rPr sz="24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ЖИЗНЕДЕЯТЕЛЬНОСТИ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2504" y="6702349"/>
            <a:ext cx="55054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РЕАЛИЗАЦИЯ</a:t>
            </a:r>
            <a:r>
              <a:rPr sz="2200" b="1" spc="-20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r>
              <a:rPr sz="22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22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22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Arial"/>
                <a:cs typeface="Arial"/>
              </a:rPr>
              <a:t>СЕНТЯБРЯ</a:t>
            </a:r>
            <a:r>
              <a:rPr sz="22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2023</a:t>
            </a:r>
            <a:r>
              <a:rPr sz="22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Arial"/>
                <a:cs typeface="Arial"/>
              </a:rPr>
              <a:t>года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22350" y="7278661"/>
            <a:ext cx="9888855" cy="0"/>
          </a:xfrm>
          <a:custGeom>
            <a:avLst/>
            <a:gdLst/>
            <a:ahLst/>
            <a:cxnLst/>
            <a:rect l="l" t="t" r="r" b="b"/>
            <a:pathLst>
              <a:path w="9888855">
                <a:moveTo>
                  <a:pt x="0" y="0"/>
                </a:moveTo>
                <a:lnTo>
                  <a:pt x="9888474" y="0"/>
                </a:lnTo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5563489" y="2418461"/>
            <a:ext cx="385445" cy="457834"/>
            <a:chOff x="5563489" y="2418461"/>
            <a:chExt cx="385445" cy="457834"/>
          </a:xfrm>
        </p:grpSpPr>
        <p:sp>
          <p:nvSpPr>
            <p:cNvPr id="17" name="object 17"/>
            <p:cNvSpPr/>
            <p:nvPr/>
          </p:nvSpPr>
          <p:spPr>
            <a:xfrm>
              <a:off x="5576189" y="2431161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270128" y="0"/>
                  </a:moveTo>
                  <a:lnTo>
                    <a:pt x="90043" y="0"/>
                  </a:lnTo>
                  <a:lnTo>
                    <a:pt x="90043" y="252094"/>
                  </a:lnTo>
                  <a:lnTo>
                    <a:pt x="0" y="252094"/>
                  </a:lnTo>
                  <a:lnTo>
                    <a:pt x="180086" y="432053"/>
                  </a:lnTo>
                  <a:lnTo>
                    <a:pt x="360045" y="252094"/>
                  </a:lnTo>
                  <a:lnTo>
                    <a:pt x="270128" y="252094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76189" y="2431161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0" y="252094"/>
                  </a:moveTo>
                  <a:lnTo>
                    <a:pt x="90043" y="252094"/>
                  </a:lnTo>
                  <a:lnTo>
                    <a:pt x="90043" y="0"/>
                  </a:lnTo>
                  <a:lnTo>
                    <a:pt x="270128" y="0"/>
                  </a:lnTo>
                  <a:lnTo>
                    <a:pt x="270128" y="252094"/>
                  </a:lnTo>
                  <a:lnTo>
                    <a:pt x="360045" y="252094"/>
                  </a:lnTo>
                  <a:lnTo>
                    <a:pt x="180086" y="432053"/>
                  </a:lnTo>
                  <a:lnTo>
                    <a:pt x="0" y="25209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893820" y="4137279"/>
            <a:ext cx="319405" cy="652145"/>
            <a:chOff x="3893820" y="4137279"/>
            <a:chExt cx="319405" cy="652145"/>
          </a:xfrm>
        </p:grpSpPr>
        <p:sp>
          <p:nvSpPr>
            <p:cNvPr id="20" name="object 20"/>
            <p:cNvSpPr/>
            <p:nvPr/>
          </p:nvSpPr>
          <p:spPr>
            <a:xfrm>
              <a:off x="3906520" y="4590288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46050" y="0"/>
                  </a:moveTo>
                  <a:lnTo>
                    <a:pt x="10287" y="86487"/>
                  </a:lnTo>
                  <a:lnTo>
                    <a:pt x="0" y="104647"/>
                  </a:lnTo>
                  <a:lnTo>
                    <a:pt x="3175" y="114172"/>
                  </a:lnTo>
                  <a:lnTo>
                    <a:pt x="11810" y="122427"/>
                  </a:lnTo>
                  <a:lnTo>
                    <a:pt x="120903" y="192277"/>
                  </a:lnTo>
                  <a:lnTo>
                    <a:pt x="133603" y="197612"/>
                  </a:lnTo>
                  <a:lnTo>
                    <a:pt x="147827" y="199135"/>
                  </a:lnTo>
                  <a:lnTo>
                    <a:pt x="161797" y="196976"/>
                  </a:lnTo>
                  <a:lnTo>
                    <a:pt x="173989" y="191134"/>
                  </a:lnTo>
                  <a:lnTo>
                    <a:pt x="283590" y="112649"/>
                  </a:lnTo>
                  <a:lnTo>
                    <a:pt x="291464" y="104139"/>
                  </a:lnTo>
                  <a:lnTo>
                    <a:pt x="293877" y="94614"/>
                  </a:lnTo>
                  <a:lnTo>
                    <a:pt x="290702" y="85089"/>
                  </a:lnTo>
                  <a:lnTo>
                    <a:pt x="282066" y="76707"/>
                  </a:lnTo>
                  <a:lnTo>
                    <a:pt x="172974" y="6857"/>
                  </a:lnTo>
                  <a:lnTo>
                    <a:pt x="160274" y="152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06520" y="4495165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1810" y="122427"/>
                  </a:moveTo>
                  <a:lnTo>
                    <a:pt x="3175" y="114173"/>
                  </a:lnTo>
                  <a:lnTo>
                    <a:pt x="0" y="104648"/>
                  </a:lnTo>
                  <a:lnTo>
                    <a:pt x="2412" y="94995"/>
                  </a:lnTo>
                  <a:lnTo>
                    <a:pt x="10287" y="86487"/>
                  </a:lnTo>
                  <a:lnTo>
                    <a:pt x="119887" y="7874"/>
                  </a:lnTo>
                  <a:lnTo>
                    <a:pt x="132079" y="2158"/>
                  </a:lnTo>
                  <a:lnTo>
                    <a:pt x="146050" y="0"/>
                  </a:lnTo>
                  <a:lnTo>
                    <a:pt x="160274" y="1524"/>
                  </a:lnTo>
                  <a:lnTo>
                    <a:pt x="172974" y="6857"/>
                  </a:lnTo>
                  <a:lnTo>
                    <a:pt x="282066" y="76707"/>
                  </a:lnTo>
                  <a:lnTo>
                    <a:pt x="290702" y="84962"/>
                  </a:lnTo>
                  <a:lnTo>
                    <a:pt x="293877" y="94487"/>
                  </a:lnTo>
                  <a:lnTo>
                    <a:pt x="291464" y="104139"/>
                  </a:lnTo>
                  <a:lnTo>
                    <a:pt x="283590" y="112649"/>
                  </a:lnTo>
                  <a:lnTo>
                    <a:pt x="173989" y="191135"/>
                  </a:lnTo>
                  <a:lnTo>
                    <a:pt x="161797" y="196976"/>
                  </a:lnTo>
                  <a:lnTo>
                    <a:pt x="147827" y="199136"/>
                  </a:lnTo>
                  <a:lnTo>
                    <a:pt x="133603" y="197612"/>
                  </a:lnTo>
                  <a:lnTo>
                    <a:pt x="120903" y="192150"/>
                  </a:lnTo>
                  <a:lnTo>
                    <a:pt x="11810" y="122427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06520" y="4245229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46050" y="0"/>
                  </a:moveTo>
                  <a:lnTo>
                    <a:pt x="10287" y="86360"/>
                  </a:lnTo>
                  <a:lnTo>
                    <a:pt x="0" y="104648"/>
                  </a:lnTo>
                  <a:lnTo>
                    <a:pt x="3175" y="114173"/>
                  </a:lnTo>
                  <a:lnTo>
                    <a:pt x="11810" y="122300"/>
                  </a:lnTo>
                  <a:lnTo>
                    <a:pt x="120903" y="192150"/>
                  </a:lnTo>
                  <a:lnTo>
                    <a:pt x="133603" y="197485"/>
                  </a:lnTo>
                  <a:lnTo>
                    <a:pt x="147827" y="199136"/>
                  </a:lnTo>
                  <a:lnTo>
                    <a:pt x="161797" y="196977"/>
                  </a:lnTo>
                  <a:lnTo>
                    <a:pt x="173989" y="191135"/>
                  </a:lnTo>
                  <a:lnTo>
                    <a:pt x="283590" y="112649"/>
                  </a:lnTo>
                  <a:lnTo>
                    <a:pt x="291464" y="104140"/>
                  </a:lnTo>
                  <a:lnTo>
                    <a:pt x="293877" y="94487"/>
                  </a:lnTo>
                  <a:lnTo>
                    <a:pt x="290702" y="84962"/>
                  </a:lnTo>
                  <a:lnTo>
                    <a:pt x="282066" y="76708"/>
                  </a:lnTo>
                  <a:lnTo>
                    <a:pt x="172974" y="6858"/>
                  </a:lnTo>
                  <a:lnTo>
                    <a:pt x="160274" y="152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06520" y="4149979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1810" y="122427"/>
                  </a:moveTo>
                  <a:lnTo>
                    <a:pt x="3175" y="114173"/>
                  </a:lnTo>
                  <a:lnTo>
                    <a:pt x="0" y="104775"/>
                  </a:lnTo>
                  <a:lnTo>
                    <a:pt x="2412" y="95123"/>
                  </a:lnTo>
                  <a:lnTo>
                    <a:pt x="10287" y="86487"/>
                  </a:lnTo>
                  <a:lnTo>
                    <a:pt x="119887" y="8000"/>
                  </a:lnTo>
                  <a:lnTo>
                    <a:pt x="132079" y="2159"/>
                  </a:lnTo>
                  <a:lnTo>
                    <a:pt x="146050" y="0"/>
                  </a:lnTo>
                  <a:lnTo>
                    <a:pt x="160274" y="1650"/>
                  </a:lnTo>
                  <a:lnTo>
                    <a:pt x="172974" y="6985"/>
                  </a:lnTo>
                  <a:lnTo>
                    <a:pt x="282066" y="76835"/>
                  </a:lnTo>
                  <a:lnTo>
                    <a:pt x="290702" y="85089"/>
                  </a:lnTo>
                  <a:lnTo>
                    <a:pt x="293877" y="94614"/>
                  </a:lnTo>
                  <a:lnTo>
                    <a:pt x="291464" y="104266"/>
                  </a:lnTo>
                  <a:lnTo>
                    <a:pt x="283590" y="112775"/>
                  </a:lnTo>
                  <a:lnTo>
                    <a:pt x="173989" y="191262"/>
                  </a:lnTo>
                  <a:lnTo>
                    <a:pt x="161797" y="197104"/>
                  </a:lnTo>
                  <a:lnTo>
                    <a:pt x="147827" y="199262"/>
                  </a:lnTo>
                  <a:lnTo>
                    <a:pt x="133603" y="197612"/>
                  </a:lnTo>
                  <a:lnTo>
                    <a:pt x="120903" y="192278"/>
                  </a:lnTo>
                  <a:lnTo>
                    <a:pt x="11810" y="122427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3893820" y="3739007"/>
            <a:ext cx="319405" cy="307340"/>
            <a:chOff x="3893820" y="3739007"/>
            <a:chExt cx="319405" cy="307340"/>
          </a:xfrm>
        </p:grpSpPr>
        <p:sp>
          <p:nvSpPr>
            <p:cNvPr id="25" name="object 25"/>
            <p:cNvSpPr/>
            <p:nvPr/>
          </p:nvSpPr>
          <p:spPr>
            <a:xfrm>
              <a:off x="3906520" y="3846830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46050" y="0"/>
                  </a:moveTo>
                  <a:lnTo>
                    <a:pt x="10287" y="86487"/>
                  </a:lnTo>
                  <a:lnTo>
                    <a:pt x="0" y="104775"/>
                  </a:lnTo>
                  <a:lnTo>
                    <a:pt x="3175" y="114173"/>
                  </a:lnTo>
                  <a:lnTo>
                    <a:pt x="11810" y="122427"/>
                  </a:lnTo>
                  <a:lnTo>
                    <a:pt x="120903" y="192277"/>
                  </a:lnTo>
                  <a:lnTo>
                    <a:pt x="133603" y="197612"/>
                  </a:lnTo>
                  <a:lnTo>
                    <a:pt x="147827" y="199262"/>
                  </a:lnTo>
                  <a:lnTo>
                    <a:pt x="161797" y="197104"/>
                  </a:lnTo>
                  <a:lnTo>
                    <a:pt x="173989" y="191262"/>
                  </a:lnTo>
                  <a:lnTo>
                    <a:pt x="283590" y="112775"/>
                  </a:lnTo>
                  <a:lnTo>
                    <a:pt x="291464" y="104267"/>
                  </a:lnTo>
                  <a:lnTo>
                    <a:pt x="293877" y="94614"/>
                  </a:lnTo>
                  <a:lnTo>
                    <a:pt x="290702" y="85089"/>
                  </a:lnTo>
                  <a:lnTo>
                    <a:pt x="282066" y="76835"/>
                  </a:lnTo>
                  <a:lnTo>
                    <a:pt x="172974" y="6985"/>
                  </a:lnTo>
                  <a:lnTo>
                    <a:pt x="160274" y="1650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6520" y="3751707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1810" y="122428"/>
                  </a:moveTo>
                  <a:lnTo>
                    <a:pt x="3175" y="114173"/>
                  </a:lnTo>
                  <a:lnTo>
                    <a:pt x="0" y="104648"/>
                  </a:lnTo>
                  <a:lnTo>
                    <a:pt x="2412" y="95123"/>
                  </a:lnTo>
                  <a:lnTo>
                    <a:pt x="10287" y="86487"/>
                  </a:lnTo>
                  <a:lnTo>
                    <a:pt x="119887" y="8000"/>
                  </a:lnTo>
                  <a:lnTo>
                    <a:pt x="132079" y="2159"/>
                  </a:lnTo>
                  <a:lnTo>
                    <a:pt x="146050" y="0"/>
                  </a:lnTo>
                  <a:lnTo>
                    <a:pt x="160274" y="1650"/>
                  </a:lnTo>
                  <a:lnTo>
                    <a:pt x="172974" y="6985"/>
                  </a:lnTo>
                  <a:lnTo>
                    <a:pt x="282066" y="76835"/>
                  </a:lnTo>
                  <a:lnTo>
                    <a:pt x="290702" y="85090"/>
                  </a:lnTo>
                  <a:lnTo>
                    <a:pt x="293877" y="94615"/>
                  </a:lnTo>
                  <a:lnTo>
                    <a:pt x="291464" y="104140"/>
                  </a:lnTo>
                  <a:lnTo>
                    <a:pt x="283590" y="112775"/>
                  </a:lnTo>
                  <a:lnTo>
                    <a:pt x="173989" y="191262"/>
                  </a:lnTo>
                  <a:lnTo>
                    <a:pt x="161797" y="197104"/>
                  </a:lnTo>
                  <a:lnTo>
                    <a:pt x="147827" y="199262"/>
                  </a:lnTo>
                  <a:lnTo>
                    <a:pt x="133603" y="197612"/>
                  </a:lnTo>
                  <a:lnTo>
                    <a:pt x="120903" y="192278"/>
                  </a:lnTo>
                  <a:lnTo>
                    <a:pt x="11810" y="122428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8421878" y="4101084"/>
            <a:ext cx="245110" cy="447675"/>
            <a:chOff x="8421878" y="4101084"/>
            <a:chExt cx="245110" cy="447675"/>
          </a:xfrm>
        </p:grpSpPr>
        <p:sp>
          <p:nvSpPr>
            <p:cNvPr id="28" name="object 28"/>
            <p:cNvSpPr/>
            <p:nvPr/>
          </p:nvSpPr>
          <p:spPr>
            <a:xfrm>
              <a:off x="8434578" y="4254246"/>
              <a:ext cx="219710" cy="294640"/>
            </a:xfrm>
            <a:custGeom>
              <a:avLst/>
              <a:gdLst/>
              <a:ahLst/>
              <a:cxnLst/>
              <a:rect l="l" t="t" r="r" b="b"/>
              <a:pathLst>
                <a:path w="219709" h="294639">
                  <a:moveTo>
                    <a:pt x="109220" y="0"/>
                  </a:moveTo>
                  <a:lnTo>
                    <a:pt x="7620" y="127762"/>
                  </a:lnTo>
                  <a:lnTo>
                    <a:pt x="0" y="154559"/>
                  </a:lnTo>
                  <a:lnTo>
                    <a:pt x="2413" y="168656"/>
                  </a:lnTo>
                  <a:lnTo>
                    <a:pt x="8763" y="180848"/>
                  </a:lnTo>
                  <a:lnTo>
                    <a:pt x="90424" y="283972"/>
                  </a:lnTo>
                  <a:lnTo>
                    <a:pt x="99822" y="291846"/>
                  </a:lnTo>
                  <a:lnTo>
                    <a:pt x="110490" y="294132"/>
                  </a:lnTo>
                  <a:lnTo>
                    <a:pt x="121030" y="291084"/>
                  </a:lnTo>
                  <a:lnTo>
                    <a:pt x="130048" y="282448"/>
                  </a:lnTo>
                  <a:lnTo>
                    <a:pt x="212090" y="166497"/>
                  </a:lnTo>
                  <a:lnTo>
                    <a:pt x="217931" y="153924"/>
                  </a:lnTo>
                  <a:lnTo>
                    <a:pt x="219710" y="139700"/>
                  </a:lnTo>
                  <a:lnTo>
                    <a:pt x="217297" y="125603"/>
                  </a:lnTo>
                  <a:lnTo>
                    <a:pt x="210947" y="113411"/>
                  </a:lnTo>
                  <a:lnTo>
                    <a:pt x="129286" y="10287"/>
                  </a:lnTo>
                  <a:lnTo>
                    <a:pt x="119888" y="2413"/>
                  </a:lnTo>
                  <a:lnTo>
                    <a:pt x="10922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434578" y="4113784"/>
              <a:ext cx="219710" cy="294640"/>
            </a:xfrm>
            <a:custGeom>
              <a:avLst/>
              <a:gdLst/>
              <a:ahLst/>
              <a:cxnLst/>
              <a:rect l="l" t="t" r="r" b="b"/>
              <a:pathLst>
                <a:path w="219709" h="294639">
                  <a:moveTo>
                    <a:pt x="8763" y="180720"/>
                  </a:moveTo>
                  <a:lnTo>
                    <a:pt x="2413" y="168655"/>
                  </a:lnTo>
                  <a:lnTo>
                    <a:pt x="0" y="154558"/>
                  </a:lnTo>
                  <a:lnTo>
                    <a:pt x="1777" y="140334"/>
                  </a:lnTo>
                  <a:lnTo>
                    <a:pt x="7620" y="127634"/>
                  </a:lnTo>
                  <a:lnTo>
                    <a:pt x="89662" y="11683"/>
                  </a:lnTo>
                  <a:lnTo>
                    <a:pt x="98678" y="3175"/>
                  </a:lnTo>
                  <a:lnTo>
                    <a:pt x="109220" y="0"/>
                  </a:lnTo>
                  <a:lnTo>
                    <a:pt x="119888" y="2285"/>
                  </a:lnTo>
                  <a:lnTo>
                    <a:pt x="129286" y="10159"/>
                  </a:lnTo>
                  <a:lnTo>
                    <a:pt x="210947" y="113283"/>
                  </a:lnTo>
                  <a:lnTo>
                    <a:pt x="217297" y="125602"/>
                  </a:lnTo>
                  <a:lnTo>
                    <a:pt x="219710" y="139700"/>
                  </a:lnTo>
                  <a:lnTo>
                    <a:pt x="217931" y="153796"/>
                  </a:lnTo>
                  <a:lnTo>
                    <a:pt x="212090" y="166369"/>
                  </a:lnTo>
                  <a:lnTo>
                    <a:pt x="130048" y="282320"/>
                  </a:lnTo>
                  <a:lnTo>
                    <a:pt x="121030" y="290956"/>
                  </a:lnTo>
                  <a:lnTo>
                    <a:pt x="110490" y="294131"/>
                  </a:lnTo>
                  <a:lnTo>
                    <a:pt x="99822" y="291845"/>
                  </a:lnTo>
                  <a:lnTo>
                    <a:pt x="90424" y="283844"/>
                  </a:lnTo>
                  <a:lnTo>
                    <a:pt x="8763" y="180720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8407527" y="4788661"/>
            <a:ext cx="245110" cy="447675"/>
            <a:chOff x="8407527" y="4788661"/>
            <a:chExt cx="245110" cy="447675"/>
          </a:xfrm>
        </p:grpSpPr>
        <p:sp>
          <p:nvSpPr>
            <p:cNvPr id="31" name="object 31"/>
            <p:cNvSpPr/>
            <p:nvPr/>
          </p:nvSpPr>
          <p:spPr>
            <a:xfrm>
              <a:off x="8420227" y="4941950"/>
              <a:ext cx="219710" cy="294640"/>
            </a:xfrm>
            <a:custGeom>
              <a:avLst/>
              <a:gdLst/>
              <a:ahLst/>
              <a:cxnLst/>
              <a:rect l="l" t="t" r="r" b="b"/>
              <a:pathLst>
                <a:path w="219709" h="294639">
                  <a:moveTo>
                    <a:pt x="109220" y="0"/>
                  </a:moveTo>
                  <a:lnTo>
                    <a:pt x="7747" y="127634"/>
                  </a:lnTo>
                  <a:lnTo>
                    <a:pt x="0" y="154558"/>
                  </a:lnTo>
                  <a:lnTo>
                    <a:pt x="2413" y="168528"/>
                  </a:lnTo>
                  <a:lnTo>
                    <a:pt x="8890" y="180720"/>
                  </a:lnTo>
                  <a:lnTo>
                    <a:pt x="90424" y="283844"/>
                  </a:lnTo>
                  <a:lnTo>
                    <a:pt x="99949" y="291719"/>
                  </a:lnTo>
                  <a:lnTo>
                    <a:pt x="110490" y="294131"/>
                  </a:lnTo>
                  <a:lnTo>
                    <a:pt x="121030" y="290956"/>
                  </a:lnTo>
                  <a:lnTo>
                    <a:pt x="130175" y="282320"/>
                  </a:lnTo>
                  <a:lnTo>
                    <a:pt x="212090" y="166369"/>
                  </a:lnTo>
                  <a:lnTo>
                    <a:pt x="218058" y="153796"/>
                  </a:lnTo>
                  <a:lnTo>
                    <a:pt x="219709" y="139572"/>
                  </a:lnTo>
                  <a:lnTo>
                    <a:pt x="217424" y="125602"/>
                  </a:lnTo>
                  <a:lnTo>
                    <a:pt x="210947" y="113283"/>
                  </a:lnTo>
                  <a:lnTo>
                    <a:pt x="129413" y="10159"/>
                  </a:lnTo>
                  <a:lnTo>
                    <a:pt x="119888" y="2286"/>
                  </a:lnTo>
                  <a:lnTo>
                    <a:pt x="10922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420227" y="4801361"/>
              <a:ext cx="219710" cy="294640"/>
            </a:xfrm>
            <a:custGeom>
              <a:avLst/>
              <a:gdLst/>
              <a:ahLst/>
              <a:cxnLst/>
              <a:rect l="l" t="t" r="r" b="b"/>
              <a:pathLst>
                <a:path w="219709" h="294639">
                  <a:moveTo>
                    <a:pt x="8890" y="180847"/>
                  </a:moveTo>
                  <a:lnTo>
                    <a:pt x="2413" y="168655"/>
                  </a:lnTo>
                  <a:lnTo>
                    <a:pt x="0" y="154685"/>
                  </a:lnTo>
                  <a:lnTo>
                    <a:pt x="1777" y="140461"/>
                  </a:lnTo>
                  <a:lnTo>
                    <a:pt x="7747" y="127761"/>
                  </a:lnTo>
                  <a:lnTo>
                    <a:pt x="89662" y="11810"/>
                  </a:lnTo>
                  <a:lnTo>
                    <a:pt x="98805" y="3175"/>
                  </a:lnTo>
                  <a:lnTo>
                    <a:pt x="109220" y="0"/>
                  </a:lnTo>
                  <a:lnTo>
                    <a:pt x="119888" y="2412"/>
                  </a:lnTo>
                  <a:lnTo>
                    <a:pt x="129413" y="10286"/>
                  </a:lnTo>
                  <a:lnTo>
                    <a:pt x="210947" y="113410"/>
                  </a:lnTo>
                  <a:lnTo>
                    <a:pt x="217424" y="125602"/>
                  </a:lnTo>
                  <a:lnTo>
                    <a:pt x="219709" y="139700"/>
                  </a:lnTo>
                  <a:lnTo>
                    <a:pt x="218058" y="153923"/>
                  </a:lnTo>
                  <a:lnTo>
                    <a:pt x="212090" y="166496"/>
                  </a:lnTo>
                  <a:lnTo>
                    <a:pt x="130175" y="282447"/>
                  </a:lnTo>
                  <a:lnTo>
                    <a:pt x="121030" y="291083"/>
                  </a:lnTo>
                  <a:lnTo>
                    <a:pt x="110490" y="294258"/>
                  </a:lnTo>
                  <a:lnTo>
                    <a:pt x="99949" y="291845"/>
                  </a:lnTo>
                  <a:lnTo>
                    <a:pt x="90424" y="283971"/>
                  </a:lnTo>
                  <a:lnTo>
                    <a:pt x="8890" y="180847"/>
                  </a:lnTo>
                  <a:close/>
                </a:path>
              </a:pathLst>
            </a:custGeom>
            <a:ln w="25399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906002" y="3242564"/>
            <a:ext cx="3395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Microsoft Sans Serif"/>
                <a:cs typeface="Microsoft Sans Serif"/>
              </a:rPr>
              <a:t>Пояснительная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записка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906002" y="3958793"/>
            <a:ext cx="32143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Microsoft Sans Serif"/>
                <a:cs typeface="Microsoft Sans Serif"/>
              </a:rPr>
              <a:t>Содержание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обучения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906002" y="4675378"/>
            <a:ext cx="44056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925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Microsoft Sans Serif"/>
                <a:cs typeface="Microsoft Sans Serif"/>
              </a:rPr>
              <a:t>Планируемые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результаты 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освоения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программы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учебного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предмета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(предметные,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Microsoft Sans Serif"/>
                <a:cs typeface="Microsoft Sans Serif"/>
              </a:rPr>
              <a:t>личностные,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метапредметные)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893820" y="4886833"/>
            <a:ext cx="319405" cy="307340"/>
            <a:chOff x="3893820" y="4886833"/>
            <a:chExt cx="319405" cy="307340"/>
          </a:xfrm>
        </p:grpSpPr>
        <p:sp>
          <p:nvSpPr>
            <p:cNvPr id="37" name="object 37"/>
            <p:cNvSpPr/>
            <p:nvPr/>
          </p:nvSpPr>
          <p:spPr>
            <a:xfrm>
              <a:off x="3906520" y="4994656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46050" y="0"/>
                  </a:moveTo>
                  <a:lnTo>
                    <a:pt x="10287" y="86486"/>
                  </a:lnTo>
                  <a:lnTo>
                    <a:pt x="0" y="104647"/>
                  </a:lnTo>
                  <a:lnTo>
                    <a:pt x="3175" y="114172"/>
                  </a:lnTo>
                  <a:lnTo>
                    <a:pt x="11810" y="122427"/>
                  </a:lnTo>
                  <a:lnTo>
                    <a:pt x="120903" y="192277"/>
                  </a:lnTo>
                  <a:lnTo>
                    <a:pt x="133603" y="197611"/>
                  </a:lnTo>
                  <a:lnTo>
                    <a:pt x="147827" y="199262"/>
                  </a:lnTo>
                  <a:lnTo>
                    <a:pt x="161797" y="197103"/>
                  </a:lnTo>
                  <a:lnTo>
                    <a:pt x="173989" y="191261"/>
                  </a:lnTo>
                  <a:lnTo>
                    <a:pt x="283590" y="112775"/>
                  </a:lnTo>
                  <a:lnTo>
                    <a:pt x="291464" y="104266"/>
                  </a:lnTo>
                  <a:lnTo>
                    <a:pt x="293877" y="94614"/>
                  </a:lnTo>
                  <a:lnTo>
                    <a:pt x="290702" y="85089"/>
                  </a:lnTo>
                  <a:lnTo>
                    <a:pt x="282066" y="76834"/>
                  </a:lnTo>
                  <a:lnTo>
                    <a:pt x="172974" y="6984"/>
                  </a:lnTo>
                  <a:lnTo>
                    <a:pt x="160274" y="1650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906520" y="4899533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1810" y="122427"/>
                  </a:moveTo>
                  <a:lnTo>
                    <a:pt x="3175" y="114172"/>
                  </a:lnTo>
                  <a:lnTo>
                    <a:pt x="0" y="104647"/>
                  </a:lnTo>
                  <a:lnTo>
                    <a:pt x="2412" y="95122"/>
                  </a:lnTo>
                  <a:lnTo>
                    <a:pt x="10287" y="86486"/>
                  </a:lnTo>
                  <a:lnTo>
                    <a:pt x="119887" y="8000"/>
                  </a:lnTo>
                  <a:lnTo>
                    <a:pt x="132079" y="2158"/>
                  </a:lnTo>
                  <a:lnTo>
                    <a:pt x="146050" y="0"/>
                  </a:lnTo>
                  <a:lnTo>
                    <a:pt x="160274" y="1650"/>
                  </a:lnTo>
                  <a:lnTo>
                    <a:pt x="172974" y="6984"/>
                  </a:lnTo>
                  <a:lnTo>
                    <a:pt x="282066" y="76834"/>
                  </a:lnTo>
                  <a:lnTo>
                    <a:pt x="290702" y="85089"/>
                  </a:lnTo>
                  <a:lnTo>
                    <a:pt x="293877" y="94614"/>
                  </a:lnTo>
                  <a:lnTo>
                    <a:pt x="291464" y="104139"/>
                  </a:lnTo>
                  <a:lnTo>
                    <a:pt x="283590" y="112775"/>
                  </a:lnTo>
                  <a:lnTo>
                    <a:pt x="173989" y="191261"/>
                  </a:lnTo>
                  <a:lnTo>
                    <a:pt x="161797" y="197103"/>
                  </a:lnTo>
                  <a:lnTo>
                    <a:pt x="147827" y="199262"/>
                  </a:lnTo>
                  <a:lnTo>
                    <a:pt x="133603" y="197611"/>
                  </a:lnTo>
                  <a:lnTo>
                    <a:pt x="120903" y="192277"/>
                  </a:lnTo>
                  <a:lnTo>
                    <a:pt x="11810" y="122427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3893820" y="5252974"/>
            <a:ext cx="319405" cy="307340"/>
            <a:chOff x="3893820" y="5252974"/>
            <a:chExt cx="319405" cy="307340"/>
          </a:xfrm>
        </p:grpSpPr>
        <p:sp>
          <p:nvSpPr>
            <p:cNvPr id="40" name="object 40"/>
            <p:cNvSpPr/>
            <p:nvPr/>
          </p:nvSpPr>
          <p:spPr>
            <a:xfrm>
              <a:off x="3906520" y="5360797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46050" y="0"/>
                  </a:moveTo>
                  <a:lnTo>
                    <a:pt x="10287" y="86487"/>
                  </a:lnTo>
                  <a:lnTo>
                    <a:pt x="0" y="104648"/>
                  </a:lnTo>
                  <a:lnTo>
                    <a:pt x="3175" y="114173"/>
                  </a:lnTo>
                  <a:lnTo>
                    <a:pt x="11810" y="122428"/>
                  </a:lnTo>
                  <a:lnTo>
                    <a:pt x="120903" y="192278"/>
                  </a:lnTo>
                  <a:lnTo>
                    <a:pt x="133603" y="197612"/>
                  </a:lnTo>
                  <a:lnTo>
                    <a:pt x="147827" y="199263"/>
                  </a:lnTo>
                  <a:lnTo>
                    <a:pt x="161797" y="197104"/>
                  </a:lnTo>
                  <a:lnTo>
                    <a:pt x="173989" y="191262"/>
                  </a:lnTo>
                  <a:lnTo>
                    <a:pt x="283590" y="112776"/>
                  </a:lnTo>
                  <a:lnTo>
                    <a:pt x="291464" y="104140"/>
                  </a:lnTo>
                  <a:lnTo>
                    <a:pt x="293877" y="94615"/>
                  </a:lnTo>
                  <a:lnTo>
                    <a:pt x="290702" y="85090"/>
                  </a:lnTo>
                  <a:lnTo>
                    <a:pt x="282066" y="76835"/>
                  </a:lnTo>
                  <a:lnTo>
                    <a:pt x="172974" y="6985"/>
                  </a:lnTo>
                  <a:lnTo>
                    <a:pt x="160274" y="1651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906520" y="5265674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1810" y="122428"/>
                  </a:moveTo>
                  <a:lnTo>
                    <a:pt x="3175" y="114173"/>
                  </a:lnTo>
                  <a:lnTo>
                    <a:pt x="0" y="104648"/>
                  </a:lnTo>
                  <a:lnTo>
                    <a:pt x="2412" y="95123"/>
                  </a:lnTo>
                  <a:lnTo>
                    <a:pt x="10287" y="86487"/>
                  </a:lnTo>
                  <a:lnTo>
                    <a:pt x="119887" y="8001"/>
                  </a:lnTo>
                  <a:lnTo>
                    <a:pt x="132079" y="2159"/>
                  </a:lnTo>
                  <a:lnTo>
                    <a:pt x="146050" y="0"/>
                  </a:lnTo>
                  <a:lnTo>
                    <a:pt x="160274" y="1651"/>
                  </a:lnTo>
                  <a:lnTo>
                    <a:pt x="172974" y="6985"/>
                  </a:lnTo>
                  <a:lnTo>
                    <a:pt x="282066" y="76708"/>
                  </a:lnTo>
                  <a:lnTo>
                    <a:pt x="290702" y="85090"/>
                  </a:lnTo>
                  <a:lnTo>
                    <a:pt x="293877" y="94615"/>
                  </a:lnTo>
                  <a:lnTo>
                    <a:pt x="291464" y="104140"/>
                  </a:lnTo>
                  <a:lnTo>
                    <a:pt x="283590" y="112776"/>
                  </a:lnTo>
                  <a:lnTo>
                    <a:pt x="173989" y="191262"/>
                  </a:lnTo>
                  <a:lnTo>
                    <a:pt x="161797" y="197104"/>
                  </a:lnTo>
                  <a:lnTo>
                    <a:pt x="147827" y="199136"/>
                  </a:lnTo>
                  <a:lnTo>
                    <a:pt x="133603" y="197612"/>
                  </a:lnTo>
                  <a:lnTo>
                    <a:pt x="120903" y="192278"/>
                  </a:lnTo>
                  <a:lnTo>
                    <a:pt x="11810" y="122428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3893820" y="5662549"/>
            <a:ext cx="319405" cy="307340"/>
            <a:chOff x="3893820" y="5662549"/>
            <a:chExt cx="319405" cy="307340"/>
          </a:xfrm>
        </p:grpSpPr>
        <p:sp>
          <p:nvSpPr>
            <p:cNvPr id="43" name="object 43"/>
            <p:cNvSpPr/>
            <p:nvPr/>
          </p:nvSpPr>
          <p:spPr>
            <a:xfrm>
              <a:off x="3906520" y="5770372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46050" y="0"/>
                  </a:moveTo>
                  <a:lnTo>
                    <a:pt x="10287" y="86487"/>
                  </a:lnTo>
                  <a:lnTo>
                    <a:pt x="0" y="104775"/>
                  </a:lnTo>
                  <a:lnTo>
                    <a:pt x="3175" y="114300"/>
                  </a:lnTo>
                  <a:lnTo>
                    <a:pt x="11810" y="122428"/>
                  </a:lnTo>
                  <a:lnTo>
                    <a:pt x="120903" y="192278"/>
                  </a:lnTo>
                  <a:lnTo>
                    <a:pt x="133603" y="197612"/>
                  </a:lnTo>
                  <a:lnTo>
                    <a:pt x="147827" y="199263"/>
                  </a:lnTo>
                  <a:lnTo>
                    <a:pt x="161797" y="197104"/>
                  </a:lnTo>
                  <a:lnTo>
                    <a:pt x="173989" y="191262"/>
                  </a:lnTo>
                  <a:lnTo>
                    <a:pt x="283590" y="112776"/>
                  </a:lnTo>
                  <a:lnTo>
                    <a:pt x="291464" y="104267"/>
                  </a:lnTo>
                  <a:lnTo>
                    <a:pt x="293877" y="94615"/>
                  </a:lnTo>
                  <a:lnTo>
                    <a:pt x="290702" y="85090"/>
                  </a:lnTo>
                  <a:lnTo>
                    <a:pt x="282066" y="76835"/>
                  </a:lnTo>
                  <a:lnTo>
                    <a:pt x="172974" y="6985"/>
                  </a:lnTo>
                  <a:lnTo>
                    <a:pt x="160274" y="1651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06520" y="5675249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1810" y="122428"/>
                  </a:moveTo>
                  <a:lnTo>
                    <a:pt x="3175" y="114173"/>
                  </a:lnTo>
                  <a:lnTo>
                    <a:pt x="0" y="104775"/>
                  </a:lnTo>
                  <a:lnTo>
                    <a:pt x="2412" y="95123"/>
                  </a:lnTo>
                  <a:lnTo>
                    <a:pt x="10287" y="86487"/>
                  </a:lnTo>
                  <a:lnTo>
                    <a:pt x="119887" y="8001"/>
                  </a:lnTo>
                  <a:lnTo>
                    <a:pt x="132079" y="2159"/>
                  </a:lnTo>
                  <a:lnTo>
                    <a:pt x="146050" y="0"/>
                  </a:lnTo>
                  <a:lnTo>
                    <a:pt x="160274" y="1651"/>
                  </a:lnTo>
                  <a:lnTo>
                    <a:pt x="172974" y="6985"/>
                  </a:lnTo>
                  <a:lnTo>
                    <a:pt x="282066" y="76835"/>
                  </a:lnTo>
                  <a:lnTo>
                    <a:pt x="290702" y="85090"/>
                  </a:lnTo>
                  <a:lnTo>
                    <a:pt x="293877" y="94615"/>
                  </a:lnTo>
                  <a:lnTo>
                    <a:pt x="291464" y="104267"/>
                  </a:lnTo>
                  <a:lnTo>
                    <a:pt x="283590" y="112776"/>
                  </a:lnTo>
                  <a:lnTo>
                    <a:pt x="173989" y="191262"/>
                  </a:lnTo>
                  <a:lnTo>
                    <a:pt x="161797" y="197104"/>
                  </a:lnTo>
                  <a:lnTo>
                    <a:pt x="147827" y="199263"/>
                  </a:lnTo>
                  <a:lnTo>
                    <a:pt x="133603" y="197612"/>
                  </a:lnTo>
                  <a:lnTo>
                    <a:pt x="120903" y="192278"/>
                  </a:lnTo>
                  <a:lnTo>
                    <a:pt x="11810" y="122428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0071227" y="204216"/>
            <a:ext cx="3369310" cy="3051175"/>
            <a:chOff x="10071227" y="204216"/>
            <a:chExt cx="3369310" cy="3051175"/>
          </a:xfrm>
        </p:grpSpPr>
        <p:pic>
          <p:nvPicPr>
            <p:cNvPr id="46" name="object 4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61064" y="252984"/>
              <a:ext cx="1879091" cy="300227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0679938" y="204216"/>
              <a:ext cx="1787525" cy="1888489"/>
            </a:xfrm>
            <a:custGeom>
              <a:avLst/>
              <a:gdLst/>
              <a:ahLst/>
              <a:cxnLst/>
              <a:rect l="l" t="t" r="r" b="b"/>
              <a:pathLst>
                <a:path w="1787525" h="1888489">
                  <a:moveTo>
                    <a:pt x="732408" y="0"/>
                  </a:moveTo>
                  <a:lnTo>
                    <a:pt x="641222" y="8508"/>
                  </a:lnTo>
                  <a:lnTo>
                    <a:pt x="560451" y="51816"/>
                  </a:lnTo>
                  <a:lnTo>
                    <a:pt x="500506" y="126873"/>
                  </a:lnTo>
                  <a:lnTo>
                    <a:pt x="26796" y="1046734"/>
                  </a:lnTo>
                  <a:lnTo>
                    <a:pt x="0" y="1139952"/>
                  </a:lnTo>
                  <a:lnTo>
                    <a:pt x="10032" y="1234186"/>
                  </a:lnTo>
                  <a:lnTo>
                    <a:pt x="53466" y="1318640"/>
                  </a:lnTo>
                  <a:lnTo>
                    <a:pt x="127253" y="1382395"/>
                  </a:lnTo>
                  <a:lnTo>
                    <a:pt x="973835" y="1859026"/>
                  </a:lnTo>
                  <a:lnTo>
                    <a:pt x="1065148" y="1888236"/>
                  </a:lnTo>
                  <a:lnTo>
                    <a:pt x="1156334" y="1879727"/>
                  </a:lnTo>
                  <a:lnTo>
                    <a:pt x="1770633" y="841628"/>
                  </a:lnTo>
                  <a:lnTo>
                    <a:pt x="1787397" y="653415"/>
                  </a:lnTo>
                  <a:lnTo>
                    <a:pt x="1743963" y="569214"/>
                  </a:lnTo>
                  <a:lnTo>
                    <a:pt x="1670177" y="505968"/>
                  </a:lnTo>
                  <a:lnTo>
                    <a:pt x="823721" y="29337"/>
                  </a:lnTo>
                  <a:lnTo>
                    <a:pt x="732408" y="0"/>
                  </a:lnTo>
                  <a:close/>
                </a:path>
              </a:pathLst>
            </a:custGeom>
            <a:solidFill>
              <a:srgbClr val="85A1D9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032744" y="933831"/>
              <a:ext cx="1578610" cy="1560195"/>
            </a:xfrm>
            <a:custGeom>
              <a:avLst/>
              <a:gdLst/>
              <a:ahLst/>
              <a:cxnLst/>
              <a:rect l="l" t="t" r="r" b="b"/>
              <a:pathLst>
                <a:path w="1578609" h="1560195">
                  <a:moveTo>
                    <a:pt x="1466341" y="393445"/>
                  </a:moveTo>
                  <a:lnTo>
                    <a:pt x="1531111" y="443991"/>
                  </a:lnTo>
                  <a:lnTo>
                    <a:pt x="1569211" y="512698"/>
                  </a:lnTo>
                  <a:lnTo>
                    <a:pt x="1578102" y="590803"/>
                  </a:lnTo>
                  <a:lnTo>
                    <a:pt x="1554606" y="669543"/>
                  </a:lnTo>
                  <a:lnTo>
                    <a:pt x="1139062" y="1447672"/>
                  </a:lnTo>
                  <a:lnTo>
                    <a:pt x="1086484" y="1511680"/>
                  </a:lnTo>
                  <a:lnTo>
                    <a:pt x="1015619" y="1549907"/>
                  </a:lnTo>
                  <a:lnTo>
                    <a:pt x="935481" y="1559686"/>
                  </a:lnTo>
                  <a:lnTo>
                    <a:pt x="855345" y="1537969"/>
                  </a:lnTo>
                  <a:lnTo>
                    <a:pt x="111886" y="1166240"/>
                  </a:lnTo>
                  <a:lnTo>
                    <a:pt x="46989" y="1115313"/>
                  </a:lnTo>
                  <a:lnTo>
                    <a:pt x="8762" y="1046479"/>
                  </a:lnTo>
                  <a:lnTo>
                    <a:pt x="0" y="968501"/>
                  </a:lnTo>
                  <a:lnTo>
                    <a:pt x="23495" y="890142"/>
                  </a:lnTo>
                  <a:lnTo>
                    <a:pt x="439038" y="112013"/>
                  </a:lnTo>
                  <a:lnTo>
                    <a:pt x="491616" y="48005"/>
                  </a:lnTo>
                  <a:lnTo>
                    <a:pt x="562609" y="9651"/>
                  </a:lnTo>
                  <a:lnTo>
                    <a:pt x="642620" y="0"/>
                  </a:lnTo>
                  <a:lnTo>
                    <a:pt x="722883" y="21716"/>
                  </a:lnTo>
                  <a:lnTo>
                    <a:pt x="1466341" y="393445"/>
                  </a:lnTo>
                  <a:close/>
                </a:path>
              </a:pathLst>
            </a:custGeom>
            <a:ln w="76200">
              <a:solidFill>
                <a:srgbClr val="88D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083927" y="2338197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270001" y="0"/>
                  </a:moveTo>
                  <a:lnTo>
                    <a:pt x="89916" y="0"/>
                  </a:lnTo>
                  <a:lnTo>
                    <a:pt x="89916" y="251967"/>
                  </a:lnTo>
                  <a:lnTo>
                    <a:pt x="0" y="251967"/>
                  </a:lnTo>
                  <a:lnTo>
                    <a:pt x="179958" y="432053"/>
                  </a:lnTo>
                  <a:lnTo>
                    <a:pt x="359918" y="251967"/>
                  </a:lnTo>
                  <a:lnTo>
                    <a:pt x="270001" y="251967"/>
                  </a:lnTo>
                  <a:lnTo>
                    <a:pt x="270001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083927" y="2338197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0" y="251967"/>
                  </a:moveTo>
                  <a:lnTo>
                    <a:pt x="89916" y="251967"/>
                  </a:lnTo>
                  <a:lnTo>
                    <a:pt x="89916" y="0"/>
                  </a:lnTo>
                  <a:lnTo>
                    <a:pt x="270001" y="0"/>
                  </a:lnTo>
                  <a:lnTo>
                    <a:pt x="270001" y="251967"/>
                  </a:lnTo>
                  <a:lnTo>
                    <a:pt x="359918" y="251967"/>
                  </a:lnTo>
                  <a:lnTo>
                    <a:pt x="179958" y="432053"/>
                  </a:lnTo>
                  <a:lnTo>
                    <a:pt x="0" y="25196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504850" y="79629"/>
            <a:ext cx="62934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5" dirty="0">
                <a:solidFill>
                  <a:srgbClr val="000066"/>
                </a:solidFill>
              </a:rPr>
              <a:t>ФООП</a:t>
            </a:r>
            <a:r>
              <a:rPr sz="4000" spc="120" dirty="0">
                <a:solidFill>
                  <a:srgbClr val="000066"/>
                </a:solidFill>
              </a:rPr>
              <a:t> </a:t>
            </a:r>
            <a:r>
              <a:rPr sz="4000" spc="55" dirty="0">
                <a:solidFill>
                  <a:srgbClr val="000066"/>
                </a:solidFill>
              </a:rPr>
              <a:t>НОО,</a:t>
            </a:r>
            <a:r>
              <a:rPr sz="4000" spc="135" dirty="0">
                <a:solidFill>
                  <a:srgbClr val="000066"/>
                </a:solidFill>
              </a:rPr>
              <a:t> </a:t>
            </a:r>
            <a:r>
              <a:rPr sz="4000" spc="50" dirty="0">
                <a:solidFill>
                  <a:srgbClr val="000066"/>
                </a:solidFill>
              </a:rPr>
              <a:t>ООО</a:t>
            </a:r>
            <a:r>
              <a:rPr sz="4000" spc="130" dirty="0">
                <a:solidFill>
                  <a:srgbClr val="000066"/>
                </a:solidFill>
              </a:rPr>
              <a:t> </a:t>
            </a:r>
            <a:r>
              <a:rPr sz="4000" spc="-5" dirty="0">
                <a:solidFill>
                  <a:srgbClr val="000066"/>
                </a:solidFill>
              </a:rPr>
              <a:t>и</a:t>
            </a:r>
            <a:r>
              <a:rPr sz="4000" spc="135" dirty="0">
                <a:solidFill>
                  <a:srgbClr val="000066"/>
                </a:solidFill>
              </a:rPr>
              <a:t> </a:t>
            </a:r>
            <a:r>
              <a:rPr sz="4000" spc="15" dirty="0">
                <a:solidFill>
                  <a:srgbClr val="000066"/>
                </a:solidFill>
              </a:rPr>
              <a:t>СОО</a:t>
            </a:r>
            <a:endParaRPr sz="4000"/>
          </a:p>
        </p:txBody>
      </p:sp>
      <p:sp>
        <p:nvSpPr>
          <p:cNvPr id="52" name="object 52"/>
          <p:cNvSpPr txBox="1"/>
          <p:nvPr/>
        </p:nvSpPr>
        <p:spPr>
          <a:xfrm>
            <a:off x="314655" y="3062985"/>
            <a:ext cx="2987675" cy="2616835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УЧЕБНЫХ</a:t>
            </a:r>
            <a:r>
              <a:rPr sz="20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ПРЕДМЕТА</a:t>
            </a:r>
            <a:endParaRPr sz="2000">
              <a:latin typeface="Microsoft Sans Serif"/>
              <a:cs typeface="Microsoft Sans Serif"/>
            </a:endParaRPr>
          </a:p>
          <a:p>
            <a:pPr marL="460375" marR="107950" algn="just">
              <a:lnSpc>
                <a:spcPct val="100000"/>
              </a:lnSpc>
              <a:spcBef>
                <a:spcPts val="1560"/>
              </a:spcBef>
            </a:pPr>
            <a:r>
              <a:rPr sz="24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РУССКИЙ </a:t>
            </a:r>
            <a:r>
              <a:rPr sz="240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ЯЗЫК </a:t>
            </a:r>
            <a:r>
              <a:rPr sz="2400" spc="-6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ЛИТ</a:t>
            </a:r>
            <a:r>
              <a:rPr sz="24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2400" spc="-165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2400" spc="-20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ТУ</a:t>
            </a:r>
            <a:r>
              <a:rPr sz="2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НОЕ  </a:t>
            </a:r>
            <a:r>
              <a:rPr sz="2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ЧТЕНИЕ</a:t>
            </a:r>
            <a:endParaRPr sz="2400">
              <a:latin typeface="Microsoft Sans Serif"/>
              <a:cs typeface="Microsoft Sans Serif"/>
            </a:endParaRPr>
          </a:p>
          <a:p>
            <a:pPr marL="460375" marR="194945">
              <a:lnSpc>
                <a:spcPct val="100000"/>
              </a:lnSpc>
            </a:pPr>
            <a:r>
              <a:rPr sz="2400" spc="-11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240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24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2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У</a:t>
            </a:r>
            <a:r>
              <a:rPr sz="2400" spc="50" dirty="0">
                <a:solidFill>
                  <a:srgbClr val="001F5F"/>
                </a:solidFill>
                <a:latin typeface="Microsoft Sans Serif"/>
                <a:cs typeface="Microsoft Sans Serif"/>
              </a:rPr>
              <a:t>Ж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24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Ю</a:t>
            </a:r>
            <a:r>
              <a:rPr sz="2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Щ</a:t>
            </a:r>
            <a:r>
              <a:rPr sz="2400" spc="5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Й  МИР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67487" y="4972685"/>
            <a:ext cx="319405" cy="307340"/>
            <a:chOff x="367487" y="4972685"/>
            <a:chExt cx="319405" cy="307340"/>
          </a:xfrm>
        </p:grpSpPr>
        <p:sp>
          <p:nvSpPr>
            <p:cNvPr id="54" name="object 54"/>
            <p:cNvSpPr/>
            <p:nvPr/>
          </p:nvSpPr>
          <p:spPr>
            <a:xfrm>
              <a:off x="380187" y="5080508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5" h="199389">
                  <a:moveTo>
                    <a:pt x="146050" y="0"/>
                  </a:moveTo>
                  <a:lnTo>
                    <a:pt x="10236" y="86486"/>
                  </a:lnTo>
                  <a:lnTo>
                    <a:pt x="0" y="104647"/>
                  </a:lnTo>
                  <a:lnTo>
                    <a:pt x="3149" y="114172"/>
                  </a:lnTo>
                  <a:lnTo>
                    <a:pt x="11760" y="122427"/>
                  </a:lnTo>
                  <a:lnTo>
                    <a:pt x="120853" y="192277"/>
                  </a:lnTo>
                  <a:lnTo>
                    <a:pt x="133527" y="197611"/>
                  </a:lnTo>
                  <a:lnTo>
                    <a:pt x="147726" y="199135"/>
                  </a:lnTo>
                  <a:lnTo>
                    <a:pt x="161772" y="196976"/>
                  </a:lnTo>
                  <a:lnTo>
                    <a:pt x="173939" y="191134"/>
                  </a:lnTo>
                  <a:lnTo>
                    <a:pt x="283540" y="112648"/>
                  </a:lnTo>
                  <a:lnTo>
                    <a:pt x="291426" y="104139"/>
                  </a:lnTo>
                  <a:lnTo>
                    <a:pt x="293776" y="94487"/>
                  </a:lnTo>
                  <a:lnTo>
                    <a:pt x="290626" y="84962"/>
                  </a:lnTo>
                  <a:lnTo>
                    <a:pt x="282016" y="76707"/>
                  </a:lnTo>
                  <a:lnTo>
                    <a:pt x="172923" y="6857"/>
                  </a:lnTo>
                  <a:lnTo>
                    <a:pt x="160261" y="1523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80187" y="4985385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5" h="199389">
                  <a:moveTo>
                    <a:pt x="11760" y="122427"/>
                  </a:moveTo>
                  <a:lnTo>
                    <a:pt x="3149" y="114172"/>
                  </a:lnTo>
                  <a:lnTo>
                    <a:pt x="0" y="104647"/>
                  </a:lnTo>
                  <a:lnTo>
                    <a:pt x="2349" y="94995"/>
                  </a:lnTo>
                  <a:lnTo>
                    <a:pt x="10236" y="86486"/>
                  </a:lnTo>
                  <a:lnTo>
                    <a:pt x="119837" y="7873"/>
                  </a:lnTo>
                  <a:lnTo>
                    <a:pt x="132016" y="2031"/>
                  </a:lnTo>
                  <a:lnTo>
                    <a:pt x="146050" y="0"/>
                  </a:lnTo>
                  <a:lnTo>
                    <a:pt x="160261" y="1523"/>
                  </a:lnTo>
                  <a:lnTo>
                    <a:pt x="172923" y="6857"/>
                  </a:lnTo>
                  <a:lnTo>
                    <a:pt x="282016" y="76707"/>
                  </a:lnTo>
                  <a:lnTo>
                    <a:pt x="290639" y="84962"/>
                  </a:lnTo>
                  <a:lnTo>
                    <a:pt x="293789" y="94487"/>
                  </a:lnTo>
                  <a:lnTo>
                    <a:pt x="291426" y="104139"/>
                  </a:lnTo>
                  <a:lnTo>
                    <a:pt x="283540" y="112648"/>
                  </a:lnTo>
                  <a:lnTo>
                    <a:pt x="173939" y="191134"/>
                  </a:lnTo>
                  <a:lnTo>
                    <a:pt x="161772" y="196976"/>
                  </a:lnTo>
                  <a:lnTo>
                    <a:pt x="147726" y="199135"/>
                  </a:lnTo>
                  <a:lnTo>
                    <a:pt x="133527" y="197484"/>
                  </a:lnTo>
                  <a:lnTo>
                    <a:pt x="120853" y="192150"/>
                  </a:lnTo>
                  <a:lnTo>
                    <a:pt x="11760" y="122427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367487" y="4262247"/>
            <a:ext cx="319405" cy="307340"/>
            <a:chOff x="367487" y="4262247"/>
            <a:chExt cx="319405" cy="307340"/>
          </a:xfrm>
        </p:grpSpPr>
        <p:sp>
          <p:nvSpPr>
            <p:cNvPr id="57" name="object 57"/>
            <p:cNvSpPr/>
            <p:nvPr/>
          </p:nvSpPr>
          <p:spPr>
            <a:xfrm>
              <a:off x="380187" y="4370197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5" h="199389">
                  <a:moveTo>
                    <a:pt x="146050" y="0"/>
                  </a:moveTo>
                  <a:lnTo>
                    <a:pt x="10236" y="86360"/>
                  </a:lnTo>
                  <a:lnTo>
                    <a:pt x="0" y="104648"/>
                  </a:lnTo>
                  <a:lnTo>
                    <a:pt x="3149" y="114173"/>
                  </a:lnTo>
                  <a:lnTo>
                    <a:pt x="11760" y="122428"/>
                  </a:lnTo>
                  <a:lnTo>
                    <a:pt x="120853" y="192151"/>
                  </a:lnTo>
                  <a:lnTo>
                    <a:pt x="133527" y="197485"/>
                  </a:lnTo>
                  <a:lnTo>
                    <a:pt x="147726" y="199136"/>
                  </a:lnTo>
                  <a:lnTo>
                    <a:pt x="161772" y="196977"/>
                  </a:lnTo>
                  <a:lnTo>
                    <a:pt x="173939" y="191135"/>
                  </a:lnTo>
                  <a:lnTo>
                    <a:pt x="283540" y="112649"/>
                  </a:lnTo>
                  <a:lnTo>
                    <a:pt x="291426" y="104140"/>
                  </a:lnTo>
                  <a:lnTo>
                    <a:pt x="293776" y="94488"/>
                  </a:lnTo>
                  <a:lnTo>
                    <a:pt x="290626" y="84963"/>
                  </a:lnTo>
                  <a:lnTo>
                    <a:pt x="282016" y="76708"/>
                  </a:lnTo>
                  <a:lnTo>
                    <a:pt x="172923" y="6858"/>
                  </a:lnTo>
                  <a:lnTo>
                    <a:pt x="160248" y="152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80187" y="4274947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5" h="199389">
                  <a:moveTo>
                    <a:pt x="11760" y="122427"/>
                  </a:moveTo>
                  <a:lnTo>
                    <a:pt x="3149" y="114299"/>
                  </a:lnTo>
                  <a:lnTo>
                    <a:pt x="0" y="104774"/>
                  </a:lnTo>
                  <a:lnTo>
                    <a:pt x="2349" y="95122"/>
                  </a:lnTo>
                  <a:lnTo>
                    <a:pt x="10236" y="86486"/>
                  </a:lnTo>
                  <a:lnTo>
                    <a:pt x="119837" y="8000"/>
                  </a:lnTo>
                  <a:lnTo>
                    <a:pt x="132003" y="2158"/>
                  </a:lnTo>
                  <a:lnTo>
                    <a:pt x="146050" y="0"/>
                  </a:lnTo>
                  <a:lnTo>
                    <a:pt x="160248" y="1650"/>
                  </a:lnTo>
                  <a:lnTo>
                    <a:pt x="172923" y="6984"/>
                  </a:lnTo>
                  <a:lnTo>
                    <a:pt x="282016" y="76834"/>
                  </a:lnTo>
                  <a:lnTo>
                    <a:pt x="290626" y="85089"/>
                  </a:lnTo>
                  <a:lnTo>
                    <a:pt x="293776" y="94614"/>
                  </a:lnTo>
                  <a:lnTo>
                    <a:pt x="291426" y="104266"/>
                  </a:lnTo>
                  <a:lnTo>
                    <a:pt x="283540" y="112775"/>
                  </a:lnTo>
                  <a:lnTo>
                    <a:pt x="173939" y="191261"/>
                  </a:lnTo>
                  <a:lnTo>
                    <a:pt x="161772" y="197103"/>
                  </a:lnTo>
                  <a:lnTo>
                    <a:pt x="147726" y="199262"/>
                  </a:lnTo>
                  <a:lnTo>
                    <a:pt x="133527" y="197611"/>
                  </a:lnTo>
                  <a:lnTo>
                    <a:pt x="120853" y="192277"/>
                  </a:lnTo>
                  <a:lnTo>
                    <a:pt x="11760" y="122427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367487" y="3806444"/>
            <a:ext cx="319405" cy="307340"/>
            <a:chOff x="367487" y="3806444"/>
            <a:chExt cx="319405" cy="307340"/>
          </a:xfrm>
        </p:grpSpPr>
        <p:sp>
          <p:nvSpPr>
            <p:cNvPr id="60" name="object 60"/>
            <p:cNvSpPr/>
            <p:nvPr/>
          </p:nvSpPr>
          <p:spPr>
            <a:xfrm>
              <a:off x="380187" y="3914267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5" h="199389">
                  <a:moveTo>
                    <a:pt x="146050" y="0"/>
                  </a:moveTo>
                  <a:lnTo>
                    <a:pt x="10236" y="86487"/>
                  </a:lnTo>
                  <a:lnTo>
                    <a:pt x="0" y="104648"/>
                  </a:lnTo>
                  <a:lnTo>
                    <a:pt x="3149" y="114173"/>
                  </a:lnTo>
                  <a:lnTo>
                    <a:pt x="11760" y="122427"/>
                  </a:lnTo>
                  <a:lnTo>
                    <a:pt x="120853" y="192277"/>
                  </a:lnTo>
                  <a:lnTo>
                    <a:pt x="133527" y="197612"/>
                  </a:lnTo>
                  <a:lnTo>
                    <a:pt x="147726" y="199136"/>
                  </a:lnTo>
                  <a:lnTo>
                    <a:pt x="161772" y="196976"/>
                  </a:lnTo>
                  <a:lnTo>
                    <a:pt x="173939" y="191262"/>
                  </a:lnTo>
                  <a:lnTo>
                    <a:pt x="283540" y="112649"/>
                  </a:lnTo>
                  <a:lnTo>
                    <a:pt x="291426" y="104139"/>
                  </a:lnTo>
                  <a:lnTo>
                    <a:pt x="293776" y="94614"/>
                  </a:lnTo>
                  <a:lnTo>
                    <a:pt x="290626" y="85089"/>
                  </a:lnTo>
                  <a:lnTo>
                    <a:pt x="282016" y="76708"/>
                  </a:lnTo>
                  <a:lnTo>
                    <a:pt x="172923" y="6858"/>
                  </a:lnTo>
                  <a:lnTo>
                    <a:pt x="160248" y="152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80187" y="3819144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5" h="199389">
                  <a:moveTo>
                    <a:pt x="11760" y="122428"/>
                  </a:moveTo>
                  <a:lnTo>
                    <a:pt x="3149" y="114173"/>
                  </a:lnTo>
                  <a:lnTo>
                    <a:pt x="0" y="104648"/>
                  </a:lnTo>
                  <a:lnTo>
                    <a:pt x="2349" y="94996"/>
                  </a:lnTo>
                  <a:lnTo>
                    <a:pt x="10236" y="86487"/>
                  </a:lnTo>
                  <a:lnTo>
                    <a:pt x="119837" y="7874"/>
                  </a:lnTo>
                  <a:lnTo>
                    <a:pt x="132003" y="2159"/>
                  </a:lnTo>
                  <a:lnTo>
                    <a:pt x="146050" y="0"/>
                  </a:lnTo>
                  <a:lnTo>
                    <a:pt x="160261" y="1524"/>
                  </a:lnTo>
                  <a:lnTo>
                    <a:pt x="172923" y="6858"/>
                  </a:lnTo>
                  <a:lnTo>
                    <a:pt x="282016" y="76708"/>
                  </a:lnTo>
                  <a:lnTo>
                    <a:pt x="290626" y="84962"/>
                  </a:lnTo>
                  <a:lnTo>
                    <a:pt x="293776" y="94487"/>
                  </a:lnTo>
                  <a:lnTo>
                    <a:pt x="291426" y="104140"/>
                  </a:lnTo>
                  <a:lnTo>
                    <a:pt x="283540" y="112649"/>
                  </a:lnTo>
                  <a:lnTo>
                    <a:pt x="173939" y="191135"/>
                  </a:lnTo>
                  <a:lnTo>
                    <a:pt x="161772" y="196976"/>
                  </a:lnTo>
                  <a:lnTo>
                    <a:pt x="147726" y="199136"/>
                  </a:lnTo>
                  <a:lnTo>
                    <a:pt x="133527" y="197612"/>
                  </a:lnTo>
                  <a:lnTo>
                    <a:pt x="120853" y="192278"/>
                  </a:lnTo>
                  <a:lnTo>
                    <a:pt x="11760" y="122428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23266" y="7099808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A6A6A6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6354" y="732028"/>
            <a:ext cx="15875" cy="5758180"/>
          </a:xfrm>
          <a:custGeom>
            <a:avLst/>
            <a:gdLst/>
            <a:ahLst/>
            <a:cxnLst/>
            <a:rect l="l" t="t" r="r" b="b"/>
            <a:pathLst>
              <a:path w="15875" h="5758180">
                <a:moveTo>
                  <a:pt x="15773" y="5757798"/>
                </a:moveTo>
                <a:lnTo>
                  <a:pt x="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4850" y="79629"/>
            <a:ext cx="2979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5" dirty="0">
                <a:solidFill>
                  <a:srgbClr val="000066"/>
                </a:solidFill>
              </a:rPr>
              <a:t>ФООП</a:t>
            </a:r>
            <a:r>
              <a:rPr sz="4000" spc="65" dirty="0">
                <a:solidFill>
                  <a:srgbClr val="000066"/>
                </a:solidFill>
              </a:rPr>
              <a:t> </a:t>
            </a:r>
            <a:r>
              <a:rPr sz="4000" spc="45" dirty="0">
                <a:solidFill>
                  <a:srgbClr val="000066"/>
                </a:solidFill>
              </a:rPr>
              <a:t>НОО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309499" y="960374"/>
            <a:ext cx="12125325" cy="635"/>
          </a:xfrm>
          <a:custGeom>
            <a:avLst/>
            <a:gdLst/>
            <a:ahLst/>
            <a:cxnLst/>
            <a:rect l="l" t="t" r="r" b="b"/>
            <a:pathLst>
              <a:path w="12125325" h="634">
                <a:moveTo>
                  <a:pt x="0" y="0"/>
                </a:moveTo>
                <a:lnTo>
                  <a:pt x="12125325" y="126"/>
                </a:lnTo>
              </a:path>
            </a:pathLst>
          </a:custGeom>
          <a:ln w="38100">
            <a:solidFill>
              <a:srgbClr val="0000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07465" y="1124204"/>
            <a:ext cx="11503660" cy="4798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23290" algn="ctr">
              <a:lnSpc>
                <a:spcPts val="2845"/>
              </a:lnSpc>
              <a:spcBef>
                <a:spcPts val="100"/>
              </a:spcBef>
            </a:pPr>
            <a:r>
              <a:rPr sz="2400" b="1" spc="-25" dirty="0">
                <a:solidFill>
                  <a:srgbClr val="548ED4"/>
                </a:solidFill>
                <a:latin typeface="Arial"/>
                <a:cs typeface="Arial"/>
              </a:rPr>
              <a:t>ФЕДЕРАЛЬНЫЙ</a:t>
            </a:r>
            <a:r>
              <a:rPr sz="2400" b="1" spc="2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48ED4"/>
                </a:solidFill>
                <a:latin typeface="Arial"/>
                <a:cs typeface="Arial"/>
              </a:rPr>
              <a:t>УЧЕБНЫЙ</a:t>
            </a:r>
            <a:r>
              <a:rPr sz="2400" b="1" spc="-1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48ED4"/>
                </a:solidFill>
                <a:latin typeface="Arial"/>
                <a:cs typeface="Arial"/>
              </a:rPr>
              <a:t>ПЛАН</a:t>
            </a:r>
            <a:endParaRPr sz="2400">
              <a:latin typeface="Arial"/>
              <a:cs typeface="Arial"/>
            </a:endParaRPr>
          </a:p>
          <a:p>
            <a:pPr marR="871219" algn="ctr">
              <a:lnSpc>
                <a:spcPts val="2845"/>
              </a:lnSpc>
            </a:pPr>
            <a:r>
              <a:rPr sz="2400" b="1" dirty="0">
                <a:solidFill>
                  <a:srgbClr val="A6A6A6"/>
                </a:solidFill>
                <a:latin typeface="Arial"/>
                <a:cs typeface="Arial"/>
              </a:rPr>
              <a:t>(5</a:t>
            </a:r>
            <a:r>
              <a:rPr sz="2400" b="1" spc="-4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A6A6A6"/>
                </a:solidFill>
                <a:latin typeface="Arial"/>
                <a:cs typeface="Arial"/>
              </a:rPr>
              <a:t>вариантов)</a:t>
            </a:r>
            <a:endParaRPr sz="2400">
              <a:latin typeface="Arial"/>
              <a:cs typeface="Arial"/>
            </a:endParaRPr>
          </a:p>
          <a:p>
            <a:pPr marL="12700" marR="6985" algn="just">
              <a:lnSpc>
                <a:spcPct val="100000"/>
              </a:lnSpc>
              <a:spcBef>
                <a:spcPts val="685"/>
              </a:spcBef>
            </a:pPr>
            <a:r>
              <a:rPr sz="2000" dirty="0">
                <a:latin typeface="Microsoft Sans Serif"/>
                <a:cs typeface="Microsoft Sans Serif"/>
              </a:rPr>
              <a:t>для</a:t>
            </a:r>
            <a:r>
              <a:rPr sz="2000" spc="53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образовательных</a:t>
            </a:r>
            <a:r>
              <a:rPr sz="2000" spc="484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организаций,</a:t>
            </a:r>
            <a:r>
              <a:rPr sz="2000" spc="4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53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которых</a:t>
            </a:r>
            <a:r>
              <a:rPr sz="2000" spc="47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обучение</a:t>
            </a:r>
            <a:r>
              <a:rPr sz="2000" spc="50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ведѐтся</a:t>
            </a:r>
            <a:r>
              <a:rPr sz="2000" spc="49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на</a:t>
            </a:r>
            <a:r>
              <a:rPr sz="2000" spc="52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русском</a:t>
            </a:r>
            <a:r>
              <a:rPr sz="2000" spc="465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языке 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(5-дневная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6-дневная </a:t>
            </a:r>
            <a:r>
              <a:rPr sz="2000" spc="-10" dirty="0">
                <a:latin typeface="Microsoft Sans Serif"/>
                <a:cs typeface="Microsoft Sans Serif"/>
              </a:rPr>
              <a:t>учебная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неделя),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варианты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1, 3;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для </a:t>
            </a:r>
            <a:r>
              <a:rPr sz="2000" spc="-25" dirty="0">
                <a:latin typeface="Microsoft Sans Serif"/>
                <a:cs typeface="Microsoft Sans Serif"/>
              </a:rPr>
              <a:t>образовательных </a:t>
            </a:r>
            <a:r>
              <a:rPr sz="2000" spc="-20" dirty="0">
                <a:latin typeface="Microsoft Sans Serif"/>
                <a:cs typeface="Microsoft Sans Serif"/>
              </a:rPr>
              <a:t>организаций, </a:t>
            </a:r>
            <a:r>
              <a:rPr sz="2000" dirty="0">
                <a:latin typeface="Microsoft Sans Serif"/>
                <a:cs typeface="Microsoft Sans Serif"/>
              </a:rPr>
              <a:t>в </a:t>
            </a:r>
            <a:r>
              <a:rPr sz="2000" spc="-30" dirty="0">
                <a:latin typeface="Microsoft Sans Serif"/>
                <a:cs typeface="Microsoft Sans Serif"/>
              </a:rPr>
              <a:t>которых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обучение </a:t>
            </a:r>
            <a:r>
              <a:rPr sz="2000" spc="-20" dirty="0">
                <a:latin typeface="Microsoft Sans Serif"/>
                <a:cs typeface="Microsoft Sans Serif"/>
              </a:rPr>
              <a:t>ведѐтся </a:t>
            </a:r>
            <a:r>
              <a:rPr sz="2000" spc="-5" dirty="0">
                <a:latin typeface="Microsoft Sans Serif"/>
                <a:cs typeface="Microsoft Sans Serif"/>
              </a:rPr>
              <a:t>на </a:t>
            </a:r>
            <a:r>
              <a:rPr sz="2000" spc="-35" dirty="0">
                <a:latin typeface="Microsoft Sans Serif"/>
                <a:cs typeface="Microsoft Sans Serif"/>
              </a:rPr>
              <a:t>русском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или </a:t>
            </a:r>
            <a:r>
              <a:rPr sz="2000" spc="-25" dirty="0">
                <a:latin typeface="Microsoft Sans Serif"/>
                <a:cs typeface="Microsoft Sans Serif"/>
              </a:rPr>
              <a:t>родном</a:t>
            </a:r>
            <a:r>
              <a:rPr sz="2000" spc="48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языке, 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но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наряду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ним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изучается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один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из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языков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народов</a:t>
            </a:r>
            <a:r>
              <a:rPr sz="2000" spc="50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России</a:t>
            </a:r>
            <a:r>
              <a:rPr sz="2000" spc="48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(5-дневная</a:t>
            </a:r>
            <a:r>
              <a:rPr sz="2000" spc="509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учебная</a:t>
            </a:r>
            <a:r>
              <a:rPr sz="2000" spc="51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неделя), 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вариант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2;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для </a:t>
            </a:r>
            <a:r>
              <a:rPr sz="2000" spc="-25" dirty="0">
                <a:latin typeface="Microsoft Sans Serif"/>
                <a:cs typeface="Microsoft Sans Serif"/>
              </a:rPr>
              <a:t>образовательных </a:t>
            </a:r>
            <a:r>
              <a:rPr sz="2000" spc="-20" dirty="0">
                <a:latin typeface="Microsoft Sans Serif"/>
                <a:cs typeface="Microsoft Sans Serif"/>
              </a:rPr>
              <a:t>организаций, </a:t>
            </a:r>
            <a:r>
              <a:rPr sz="2000" dirty="0">
                <a:latin typeface="Microsoft Sans Serif"/>
                <a:cs typeface="Microsoft Sans Serif"/>
              </a:rPr>
              <a:t>в </a:t>
            </a:r>
            <a:r>
              <a:rPr sz="2000" spc="-30" dirty="0">
                <a:latin typeface="Microsoft Sans Serif"/>
                <a:cs typeface="Microsoft Sans Serif"/>
              </a:rPr>
              <a:t>которых </a:t>
            </a:r>
            <a:r>
              <a:rPr sz="2000" spc="-20" dirty="0">
                <a:latin typeface="Microsoft Sans Serif"/>
                <a:cs typeface="Microsoft Sans Serif"/>
              </a:rPr>
              <a:t>образование ведѐтся </a:t>
            </a:r>
            <a:r>
              <a:rPr sz="2000" spc="-5" dirty="0">
                <a:latin typeface="Microsoft Sans Serif"/>
                <a:cs typeface="Microsoft Sans Serif"/>
              </a:rPr>
              <a:t>на </a:t>
            </a:r>
            <a:r>
              <a:rPr sz="2000" spc="-35" dirty="0">
                <a:latin typeface="Microsoft Sans Serif"/>
                <a:cs typeface="Microsoft Sans Serif"/>
              </a:rPr>
              <a:t>русском языке, </a:t>
            </a:r>
            <a:r>
              <a:rPr sz="2000" spc="-5" dirty="0">
                <a:latin typeface="Microsoft Sans Serif"/>
                <a:cs typeface="Microsoft Sans Serif"/>
              </a:rPr>
              <a:t>но </a:t>
            </a:r>
            <a:r>
              <a:rPr sz="2000" spc="-10" dirty="0">
                <a:latin typeface="Microsoft Sans Serif"/>
                <a:cs typeface="Microsoft Sans Serif"/>
              </a:rPr>
              <a:t>наряду 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 </a:t>
            </a:r>
            <a:r>
              <a:rPr sz="2000" spc="-30" dirty="0">
                <a:latin typeface="Microsoft Sans Serif"/>
                <a:cs typeface="Microsoft Sans Serif"/>
              </a:rPr>
              <a:t>ним изучается </a:t>
            </a:r>
            <a:r>
              <a:rPr sz="2000" spc="-20" dirty="0">
                <a:latin typeface="Microsoft Sans Serif"/>
                <a:cs typeface="Microsoft Sans Serif"/>
              </a:rPr>
              <a:t>один </a:t>
            </a:r>
            <a:r>
              <a:rPr sz="2000" spc="-50" dirty="0">
                <a:latin typeface="Microsoft Sans Serif"/>
                <a:cs typeface="Microsoft Sans Serif"/>
              </a:rPr>
              <a:t>из </a:t>
            </a:r>
            <a:r>
              <a:rPr sz="2000" spc="-35" dirty="0">
                <a:latin typeface="Microsoft Sans Serif"/>
                <a:cs typeface="Microsoft Sans Serif"/>
              </a:rPr>
              <a:t>языков </a:t>
            </a:r>
            <a:r>
              <a:rPr sz="2000" spc="-15" dirty="0">
                <a:latin typeface="Microsoft Sans Serif"/>
                <a:cs typeface="Microsoft Sans Serif"/>
              </a:rPr>
              <a:t>народов </a:t>
            </a:r>
            <a:r>
              <a:rPr sz="2000" spc="-25" dirty="0">
                <a:latin typeface="Microsoft Sans Serif"/>
                <a:cs typeface="Microsoft Sans Serif"/>
              </a:rPr>
              <a:t>Российской </a:t>
            </a:r>
            <a:r>
              <a:rPr sz="2000" spc="-30" dirty="0">
                <a:latin typeface="Microsoft Sans Serif"/>
                <a:cs typeface="Microsoft Sans Serif"/>
              </a:rPr>
              <a:t>Федерации </a:t>
            </a:r>
            <a:r>
              <a:rPr sz="2000" spc="-10" dirty="0">
                <a:latin typeface="Microsoft Sans Serif"/>
                <a:cs typeface="Microsoft Sans Serif"/>
              </a:rPr>
              <a:t>(6-дневная учебная </a:t>
            </a:r>
            <a:r>
              <a:rPr sz="2000" spc="-20" dirty="0">
                <a:latin typeface="Microsoft Sans Serif"/>
                <a:cs typeface="Microsoft Sans Serif"/>
              </a:rPr>
              <a:t>неделя), 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вариант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4;.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для </a:t>
            </a:r>
            <a:r>
              <a:rPr sz="2000" spc="-25" dirty="0">
                <a:latin typeface="Microsoft Sans Serif"/>
                <a:cs typeface="Microsoft Sans Serif"/>
              </a:rPr>
              <a:t>образовательных </a:t>
            </a:r>
            <a:r>
              <a:rPr sz="2000" spc="-20" dirty="0">
                <a:latin typeface="Microsoft Sans Serif"/>
                <a:cs typeface="Microsoft Sans Serif"/>
              </a:rPr>
              <a:t>организаций, </a:t>
            </a:r>
            <a:r>
              <a:rPr sz="2000" dirty="0">
                <a:latin typeface="Microsoft Sans Serif"/>
                <a:cs typeface="Microsoft Sans Serif"/>
              </a:rPr>
              <a:t>в </a:t>
            </a:r>
            <a:r>
              <a:rPr sz="2000" spc="-30" dirty="0">
                <a:latin typeface="Microsoft Sans Serif"/>
                <a:cs typeface="Microsoft Sans Serif"/>
              </a:rPr>
              <a:t>которых </a:t>
            </a:r>
            <a:r>
              <a:rPr sz="2000" spc="-15" dirty="0">
                <a:latin typeface="Microsoft Sans Serif"/>
                <a:cs typeface="Microsoft Sans Serif"/>
              </a:rPr>
              <a:t>обучение </a:t>
            </a:r>
            <a:r>
              <a:rPr sz="2000" spc="-20" dirty="0">
                <a:latin typeface="Microsoft Sans Serif"/>
                <a:cs typeface="Microsoft Sans Serif"/>
              </a:rPr>
              <a:t>ведѐтся </a:t>
            </a:r>
            <a:r>
              <a:rPr sz="2000" spc="-5" dirty="0">
                <a:latin typeface="Microsoft Sans Serif"/>
                <a:cs typeface="Microsoft Sans Serif"/>
              </a:rPr>
              <a:t>на </a:t>
            </a:r>
            <a:r>
              <a:rPr sz="2000" spc="-25" dirty="0">
                <a:latin typeface="Microsoft Sans Serif"/>
                <a:cs typeface="Microsoft Sans Serif"/>
              </a:rPr>
              <a:t>родном (нерусском) </a:t>
            </a:r>
            <a:r>
              <a:rPr sz="2000" spc="-40" dirty="0">
                <a:latin typeface="Microsoft Sans Serif"/>
                <a:cs typeface="Microsoft Sans Serif"/>
              </a:rPr>
              <a:t>языке 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(6-дневная</a:t>
            </a:r>
            <a:r>
              <a:rPr sz="2000" spc="-10" dirty="0">
                <a:latin typeface="Microsoft Sans Serif"/>
                <a:cs typeface="Microsoft Sans Serif"/>
              </a:rPr>
              <a:t> учебная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неделя),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вариант </a:t>
            </a:r>
            <a:r>
              <a:rPr sz="2000" dirty="0">
                <a:latin typeface="Microsoft Sans Serif"/>
                <a:cs typeface="Microsoft Sans Serif"/>
              </a:rPr>
              <a:t>5.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1931" y="4024249"/>
            <a:ext cx="319405" cy="447675"/>
            <a:chOff x="521931" y="4024249"/>
            <a:chExt cx="319405" cy="447675"/>
          </a:xfrm>
        </p:grpSpPr>
        <p:sp>
          <p:nvSpPr>
            <p:cNvPr id="8" name="object 8"/>
            <p:cNvSpPr/>
            <p:nvPr/>
          </p:nvSpPr>
          <p:spPr>
            <a:xfrm>
              <a:off x="534631" y="4177411"/>
              <a:ext cx="294005" cy="294640"/>
            </a:xfrm>
            <a:custGeom>
              <a:avLst/>
              <a:gdLst/>
              <a:ahLst/>
              <a:cxnLst/>
              <a:rect l="l" t="t" r="r" b="b"/>
              <a:pathLst>
                <a:path w="294005" h="294639">
                  <a:moveTo>
                    <a:pt x="146050" y="0"/>
                  </a:moveTo>
                  <a:lnTo>
                    <a:pt x="10236" y="127762"/>
                  </a:lnTo>
                  <a:lnTo>
                    <a:pt x="0" y="154558"/>
                  </a:lnTo>
                  <a:lnTo>
                    <a:pt x="3149" y="168655"/>
                  </a:lnTo>
                  <a:lnTo>
                    <a:pt x="11760" y="180847"/>
                  </a:lnTo>
                  <a:lnTo>
                    <a:pt x="120853" y="283971"/>
                  </a:lnTo>
                  <a:lnTo>
                    <a:pt x="133527" y="291845"/>
                  </a:lnTo>
                  <a:lnTo>
                    <a:pt x="147726" y="294131"/>
                  </a:lnTo>
                  <a:lnTo>
                    <a:pt x="161772" y="291083"/>
                  </a:lnTo>
                  <a:lnTo>
                    <a:pt x="173939" y="282447"/>
                  </a:lnTo>
                  <a:lnTo>
                    <a:pt x="283540" y="166496"/>
                  </a:lnTo>
                  <a:lnTo>
                    <a:pt x="291426" y="153923"/>
                  </a:lnTo>
                  <a:lnTo>
                    <a:pt x="293776" y="139699"/>
                  </a:lnTo>
                  <a:lnTo>
                    <a:pt x="290626" y="125602"/>
                  </a:lnTo>
                  <a:lnTo>
                    <a:pt x="282016" y="113411"/>
                  </a:lnTo>
                  <a:lnTo>
                    <a:pt x="172923" y="10287"/>
                  </a:lnTo>
                  <a:lnTo>
                    <a:pt x="160248" y="2412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4631" y="4036949"/>
              <a:ext cx="294005" cy="294640"/>
            </a:xfrm>
            <a:custGeom>
              <a:avLst/>
              <a:gdLst/>
              <a:ahLst/>
              <a:cxnLst/>
              <a:rect l="l" t="t" r="r" b="b"/>
              <a:pathLst>
                <a:path w="294005" h="294639">
                  <a:moveTo>
                    <a:pt x="11760" y="180720"/>
                  </a:moveTo>
                  <a:lnTo>
                    <a:pt x="3149" y="168655"/>
                  </a:lnTo>
                  <a:lnTo>
                    <a:pt x="0" y="154558"/>
                  </a:lnTo>
                  <a:lnTo>
                    <a:pt x="2349" y="140335"/>
                  </a:lnTo>
                  <a:lnTo>
                    <a:pt x="10236" y="127635"/>
                  </a:lnTo>
                  <a:lnTo>
                    <a:pt x="119837" y="11683"/>
                  </a:lnTo>
                  <a:lnTo>
                    <a:pt x="132003" y="3175"/>
                  </a:lnTo>
                  <a:lnTo>
                    <a:pt x="146050" y="0"/>
                  </a:lnTo>
                  <a:lnTo>
                    <a:pt x="160248" y="2286"/>
                  </a:lnTo>
                  <a:lnTo>
                    <a:pt x="172923" y="10160"/>
                  </a:lnTo>
                  <a:lnTo>
                    <a:pt x="282016" y="113283"/>
                  </a:lnTo>
                  <a:lnTo>
                    <a:pt x="290626" y="125602"/>
                  </a:lnTo>
                  <a:lnTo>
                    <a:pt x="293776" y="139700"/>
                  </a:lnTo>
                  <a:lnTo>
                    <a:pt x="291426" y="153796"/>
                  </a:lnTo>
                  <a:lnTo>
                    <a:pt x="283540" y="166369"/>
                  </a:lnTo>
                  <a:lnTo>
                    <a:pt x="173939" y="282320"/>
                  </a:lnTo>
                  <a:lnTo>
                    <a:pt x="161772" y="290956"/>
                  </a:lnTo>
                  <a:lnTo>
                    <a:pt x="147726" y="294131"/>
                  </a:lnTo>
                  <a:lnTo>
                    <a:pt x="133527" y="291718"/>
                  </a:lnTo>
                  <a:lnTo>
                    <a:pt x="120853" y="283844"/>
                  </a:lnTo>
                  <a:lnTo>
                    <a:pt x="11760" y="180720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51421" y="2817114"/>
            <a:ext cx="319405" cy="447675"/>
            <a:chOff x="451421" y="2817114"/>
            <a:chExt cx="319405" cy="447675"/>
          </a:xfrm>
        </p:grpSpPr>
        <p:sp>
          <p:nvSpPr>
            <p:cNvPr id="11" name="object 11"/>
            <p:cNvSpPr/>
            <p:nvPr/>
          </p:nvSpPr>
          <p:spPr>
            <a:xfrm>
              <a:off x="464121" y="2970403"/>
              <a:ext cx="294005" cy="294640"/>
            </a:xfrm>
            <a:custGeom>
              <a:avLst/>
              <a:gdLst/>
              <a:ahLst/>
              <a:cxnLst/>
              <a:rect l="l" t="t" r="r" b="b"/>
              <a:pathLst>
                <a:path w="294005" h="294639">
                  <a:moveTo>
                    <a:pt x="146050" y="0"/>
                  </a:moveTo>
                  <a:lnTo>
                    <a:pt x="10236" y="127635"/>
                  </a:lnTo>
                  <a:lnTo>
                    <a:pt x="0" y="154559"/>
                  </a:lnTo>
                  <a:lnTo>
                    <a:pt x="3149" y="168528"/>
                  </a:lnTo>
                  <a:lnTo>
                    <a:pt x="11760" y="180721"/>
                  </a:lnTo>
                  <a:lnTo>
                    <a:pt x="120853" y="283845"/>
                  </a:lnTo>
                  <a:lnTo>
                    <a:pt x="133527" y="291719"/>
                  </a:lnTo>
                  <a:lnTo>
                    <a:pt x="147726" y="294132"/>
                  </a:lnTo>
                  <a:lnTo>
                    <a:pt x="161772" y="290957"/>
                  </a:lnTo>
                  <a:lnTo>
                    <a:pt x="173939" y="282321"/>
                  </a:lnTo>
                  <a:lnTo>
                    <a:pt x="283540" y="166370"/>
                  </a:lnTo>
                  <a:lnTo>
                    <a:pt x="291426" y="153797"/>
                  </a:lnTo>
                  <a:lnTo>
                    <a:pt x="293776" y="139573"/>
                  </a:lnTo>
                  <a:lnTo>
                    <a:pt x="290626" y="125602"/>
                  </a:lnTo>
                  <a:lnTo>
                    <a:pt x="282016" y="113284"/>
                  </a:lnTo>
                  <a:lnTo>
                    <a:pt x="172923" y="10160"/>
                  </a:lnTo>
                  <a:lnTo>
                    <a:pt x="160248" y="228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4121" y="2829814"/>
              <a:ext cx="294005" cy="294640"/>
            </a:xfrm>
            <a:custGeom>
              <a:avLst/>
              <a:gdLst/>
              <a:ahLst/>
              <a:cxnLst/>
              <a:rect l="l" t="t" r="r" b="b"/>
              <a:pathLst>
                <a:path w="294005" h="294639">
                  <a:moveTo>
                    <a:pt x="11760" y="180848"/>
                  </a:moveTo>
                  <a:lnTo>
                    <a:pt x="3149" y="168655"/>
                  </a:lnTo>
                  <a:lnTo>
                    <a:pt x="0" y="154686"/>
                  </a:lnTo>
                  <a:lnTo>
                    <a:pt x="2349" y="140462"/>
                  </a:lnTo>
                  <a:lnTo>
                    <a:pt x="10236" y="127762"/>
                  </a:lnTo>
                  <a:lnTo>
                    <a:pt x="119837" y="11811"/>
                  </a:lnTo>
                  <a:lnTo>
                    <a:pt x="132003" y="3175"/>
                  </a:lnTo>
                  <a:lnTo>
                    <a:pt x="146050" y="0"/>
                  </a:lnTo>
                  <a:lnTo>
                    <a:pt x="160261" y="2412"/>
                  </a:lnTo>
                  <a:lnTo>
                    <a:pt x="172923" y="10287"/>
                  </a:lnTo>
                  <a:lnTo>
                    <a:pt x="282016" y="113411"/>
                  </a:lnTo>
                  <a:lnTo>
                    <a:pt x="290626" y="125602"/>
                  </a:lnTo>
                  <a:lnTo>
                    <a:pt x="293776" y="139700"/>
                  </a:lnTo>
                  <a:lnTo>
                    <a:pt x="291426" y="153924"/>
                  </a:lnTo>
                  <a:lnTo>
                    <a:pt x="283540" y="166497"/>
                  </a:lnTo>
                  <a:lnTo>
                    <a:pt x="173939" y="282448"/>
                  </a:lnTo>
                  <a:lnTo>
                    <a:pt x="161772" y="291084"/>
                  </a:lnTo>
                  <a:lnTo>
                    <a:pt x="147726" y="294259"/>
                  </a:lnTo>
                  <a:lnTo>
                    <a:pt x="133527" y="291846"/>
                  </a:lnTo>
                  <a:lnTo>
                    <a:pt x="120853" y="283972"/>
                  </a:lnTo>
                  <a:lnTo>
                    <a:pt x="11760" y="180848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91299" y="1894713"/>
            <a:ext cx="319405" cy="447675"/>
            <a:chOff x="391299" y="1894713"/>
            <a:chExt cx="319405" cy="447675"/>
          </a:xfrm>
        </p:grpSpPr>
        <p:sp>
          <p:nvSpPr>
            <p:cNvPr id="14" name="object 14"/>
            <p:cNvSpPr/>
            <p:nvPr/>
          </p:nvSpPr>
          <p:spPr>
            <a:xfrm>
              <a:off x="403999" y="2047875"/>
              <a:ext cx="294005" cy="294640"/>
            </a:xfrm>
            <a:custGeom>
              <a:avLst/>
              <a:gdLst/>
              <a:ahLst/>
              <a:cxnLst/>
              <a:rect l="l" t="t" r="r" b="b"/>
              <a:pathLst>
                <a:path w="294005" h="294639">
                  <a:moveTo>
                    <a:pt x="146050" y="0"/>
                  </a:moveTo>
                  <a:lnTo>
                    <a:pt x="10236" y="127762"/>
                  </a:lnTo>
                  <a:lnTo>
                    <a:pt x="0" y="154559"/>
                  </a:lnTo>
                  <a:lnTo>
                    <a:pt x="3149" y="168655"/>
                  </a:lnTo>
                  <a:lnTo>
                    <a:pt x="11760" y="180848"/>
                  </a:lnTo>
                  <a:lnTo>
                    <a:pt x="120853" y="283972"/>
                  </a:lnTo>
                  <a:lnTo>
                    <a:pt x="133527" y="291845"/>
                  </a:lnTo>
                  <a:lnTo>
                    <a:pt x="147726" y="294131"/>
                  </a:lnTo>
                  <a:lnTo>
                    <a:pt x="161772" y="291084"/>
                  </a:lnTo>
                  <a:lnTo>
                    <a:pt x="173939" y="282448"/>
                  </a:lnTo>
                  <a:lnTo>
                    <a:pt x="283540" y="166497"/>
                  </a:lnTo>
                  <a:lnTo>
                    <a:pt x="291426" y="153924"/>
                  </a:lnTo>
                  <a:lnTo>
                    <a:pt x="293776" y="139700"/>
                  </a:lnTo>
                  <a:lnTo>
                    <a:pt x="290626" y="125602"/>
                  </a:lnTo>
                  <a:lnTo>
                    <a:pt x="282016" y="113411"/>
                  </a:lnTo>
                  <a:lnTo>
                    <a:pt x="172923" y="10287"/>
                  </a:lnTo>
                  <a:lnTo>
                    <a:pt x="160248" y="2412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3999" y="1907413"/>
              <a:ext cx="294005" cy="294640"/>
            </a:xfrm>
            <a:custGeom>
              <a:avLst/>
              <a:gdLst/>
              <a:ahLst/>
              <a:cxnLst/>
              <a:rect l="l" t="t" r="r" b="b"/>
              <a:pathLst>
                <a:path w="294005" h="294639">
                  <a:moveTo>
                    <a:pt x="11760" y="180721"/>
                  </a:moveTo>
                  <a:lnTo>
                    <a:pt x="3149" y="168655"/>
                  </a:lnTo>
                  <a:lnTo>
                    <a:pt x="0" y="154559"/>
                  </a:lnTo>
                  <a:lnTo>
                    <a:pt x="2349" y="140335"/>
                  </a:lnTo>
                  <a:lnTo>
                    <a:pt x="10236" y="127635"/>
                  </a:lnTo>
                  <a:lnTo>
                    <a:pt x="119837" y="11684"/>
                  </a:lnTo>
                  <a:lnTo>
                    <a:pt x="132003" y="3175"/>
                  </a:lnTo>
                  <a:lnTo>
                    <a:pt x="146050" y="0"/>
                  </a:lnTo>
                  <a:lnTo>
                    <a:pt x="160261" y="2286"/>
                  </a:lnTo>
                  <a:lnTo>
                    <a:pt x="172923" y="10160"/>
                  </a:lnTo>
                  <a:lnTo>
                    <a:pt x="282016" y="113284"/>
                  </a:lnTo>
                  <a:lnTo>
                    <a:pt x="290626" y="125602"/>
                  </a:lnTo>
                  <a:lnTo>
                    <a:pt x="293776" y="139700"/>
                  </a:lnTo>
                  <a:lnTo>
                    <a:pt x="291426" y="153797"/>
                  </a:lnTo>
                  <a:lnTo>
                    <a:pt x="283540" y="166369"/>
                  </a:lnTo>
                  <a:lnTo>
                    <a:pt x="173939" y="282321"/>
                  </a:lnTo>
                  <a:lnTo>
                    <a:pt x="161772" y="290956"/>
                  </a:lnTo>
                  <a:lnTo>
                    <a:pt x="147726" y="294131"/>
                  </a:lnTo>
                  <a:lnTo>
                    <a:pt x="133527" y="291846"/>
                  </a:lnTo>
                  <a:lnTo>
                    <a:pt x="120853" y="283844"/>
                  </a:lnTo>
                  <a:lnTo>
                    <a:pt x="11760" y="180721"/>
                  </a:lnTo>
                  <a:close/>
                </a:path>
              </a:pathLst>
            </a:custGeom>
            <a:ln w="25399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361226" y="6370637"/>
            <a:ext cx="45720" cy="998855"/>
          </a:xfrm>
          <a:custGeom>
            <a:avLst/>
            <a:gdLst/>
            <a:ahLst/>
            <a:cxnLst/>
            <a:rect l="l" t="t" r="r" b="b"/>
            <a:pathLst>
              <a:path w="45720" h="998854">
                <a:moveTo>
                  <a:pt x="45718" y="0"/>
                </a:moveTo>
                <a:lnTo>
                  <a:pt x="0" y="0"/>
                </a:lnTo>
                <a:lnTo>
                  <a:pt x="0" y="998854"/>
                </a:lnTo>
                <a:lnTo>
                  <a:pt x="45718" y="998854"/>
                </a:lnTo>
                <a:lnTo>
                  <a:pt x="4571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538302" y="5197983"/>
            <a:ext cx="319405" cy="447675"/>
            <a:chOff x="538302" y="5197983"/>
            <a:chExt cx="319405" cy="447675"/>
          </a:xfrm>
        </p:grpSpPr>
        <p:sp>
          <p:nvSpPr>
            <p:cNvPr id="18" name="object 18"/>
            <p:cNvSpPr/>
            <p:nvPr/>
          </p:nvSpPr>
          <p:spPr>
            <a:xfrm>
              <a:off x="551002" y="5351145"/>
              <a:ext cx="294005" cy="294640"/>
            </a:xfrm>
            <a:custGeom>
              <a:avLst/>
              <a:gdLst/>
              <a:ahLst/>
              <a:cxnLst/>
              <a:rect l="l" t="t" r="r" b="b"/>
              <a:pathLst>
                <a:path w="294005" h="294639">
                  <a:moveTo>
                    <a:pt x="146050" y="0"/>
                  </a:moveTo>
                  <a:lnTo>
                    <a:pt x="10236" y="127762"/>
                  </a:lnTo>
                  <a:lnTo>
                    <a:pt x="0" y="154559"/>
                  </a:lnTo>
                  <a:lnTo>
                    <a:pt x="3149" y="168656"/>
                  </a:lnTo>
                  <a:lnTo>
                    <a:pt x="11760" y="180848"/>
                  </a:lnTo>
                  <a:lnTo>
                    <a:pt x="120853" y="283972"/>
                  </a:lnTo>
                  <a:lnTo>
                    <a:pt x="133527" y="291846"/>
                  </a:lnTo>
                  <a:lnTo>
                    <a:pt x="147726" y="294132"/>
                  </a:lnTo>
                  <a:lnTo>
                    <a:pt x="161772" y="291084"/>
                  </a:lnTo>
                  <a:lnTo>
                    <a:pt x="173939" y="282448"/>
                  </a:lnTo>
                  <a:lnTo>
                    <a:pt x="283540" y="166497"/>
                  </a:lnTo>
                  <a:lnTo>
                    <a:pt x="291426" y="153924"/>
                  </a:lnTo>
                  <a:lnTo>
                    <a:pt x="293776" y="139700"/>
                  </a:lnTo>
                  <a:lnTo>
                    <a:pt x="290626" y="125603"/>
                  </a:lnTo>
                  <a:lnTo>
                    <a:pt x="282016" y="113411"/>
                  </a:lnTo>
                  <a:lnTo>
                    <a:pt x="172923" y="10287"/>
                  </a:lnTo>
                  <a:lnTo>
                    <a:pt x="160248" y="2413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1002" y="5210683"/>
              <a:ext cx="294005" cy="294640"/>
            </a:xfrm>
            <a:custGeom>
              <a:avLst/>
              <a:gdLst/>
              <a:ahLst/>
              <a:cxnLst/>
              <a:rect l="l" t="t" r="r" b="b"/>
              <a:pathLst>
                <a:path w="294005" h="294639">
                  <a:moveTo>
                    <a:pt x="11760" y="180720"/>
                  </a:moveTo>
                  <a:lnTo>
                    <a:pt x="3149" y="168655"/>
                  </a:lnTo>
                  <a:lnTo>
                    <a:pt x="0" y="154558"/>
                  </a:lnTo>
                  <a:lnTo>
                    <a:pt x="2349" y="140334"/>
                  </a:lnTo>
                  <a:lnTo>
                    <a:pt x="10236" y="127634"/>
                  </a:lnTo>
                  <a:lnTo>
                    <a:pt x="119837" y="11683"/>
                  </a:lnTo>
                  <a:lnTo>
                    <a:pt x="132003" y="3174"/>
                  </a:lnTo>
                  <a:lnTo>
                    <a:pt x="146050" y="0"/>
                  </a:lnTo>
                  <a:lnTo>
                    <a:pt x="160248" y="2285"/>
                  </a:lnTo>
                  <a:lnTo>
                    <a:pt x="172923" y="10159"/>
                  </a:lnTo>
                  <a:lnTo>
                    <a:pt x="282016" y="113283"/>
                  </a:lnTo>
                  <a:lnTo>
                    <a:pt x="290626" y="125602"/>
                  </a:lnTo>
                  <a:lnTo>
                    <a:pt x="293776" y="139699"/>
                  </a:lnTo>
                  <a:lnTo>
                    <a:pt x="291426" y="153796"/>
                  </a:lnTo>
                  <a:lnTo>
                    <a:pt x="283540" y="166369"/>
                  </a:lnTo>
                  <a:lnTo>
                    <a:pt x="173939" y="282320"/>
                  </a:lnTo>
                  <a:lnTo>
                    <a:pt x="161772" y="290956"/>
                  </a:lnTo>
                  <a:lnTo>
                    <a:pt x="147726" y="294131"/>
                  </a:lnTo>
                  <a:lnTo>
                    <a:pt x="133527" y="291845"/>
                  </a:lnTo>
                  <a:lnTo>
                    <a:pt x="120853" y="283844"/>
                  </a:lnTo>
                  <a:lnTo>
                    <a:pt x="11760" y="180720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99033" y="6322263"/>
            <a:ext cx="1216469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При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реализации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 1-2,</a:t>
            </a:r>
            <a:r>
              <a:rPr sz="160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4-5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вариантов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федерального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учебного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плана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количество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часов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на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физическую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AFEF"/>
                </a:solidFill>
                <a:latin typeface="Arial"/>
                <a:cs typeface="Arial"/>
              </a:rPr>
              <a:t>культуру </a:t>
            </a:r>
            <a:r>
              <a:rPr sz="1600" b="1" spc="-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составляет 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2,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третий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час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рекомендуется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реализовывать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образовательной организацией </a:t>
            </a:r>
            <a:r>
              <a:rPr sz="1600" b="1" spc="-20" dirty="0">
                <a:solidFill>
                  <a:srgbClr val="00AFEF"/>
                </a:solidFill>
                <a:latin typeface="Arial"/>
                <a:cs typeface="Arial"/>
              </a:rPr>
              <a:t>за счет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часов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внеурочной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 деятельности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и (или) </a:t>
            </a:r>
            <a:r>
              <a:rPr sz="1600" b="1" spc="-20" dirty="0">
                <a:solidFill>
                  <a:srgbClr val="00AFEF"/>
                </a:solidFill>
                <a:latin typeface="Arial"/>
                <a:cs typeface="Arial"/>
              </a:rPr>
              <a:t>за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счѐт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посещения обучающимися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спортивных секций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школьных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спортивных клубов,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включая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использование</a:t>
            </a:r>
            <a:r>
              <a:rPr sz="1600" b="1" spc="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учебных</a:t>
            </a:r>
            <a:r>
              <a:rPr sz="1600" b="1" spc="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AFEF"/>
                </a:solidFill>
                <a:latin typeface="Arial"/>
                <a:cs typeface="Arial"/>
              </a:rPr>
              <a:t>модулей</a:t>
            </a:r>
            <a:r>
              <a:rPr sz="1600" b="1" spc="6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по</a:t>
            </a:r>
            <a:r>
              <a:rPr sz="160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видам</a:t>
            </a:r>
            <a:r>
              <a:rPr sz="1600" b="1" spc="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спорта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768453" y="0"/>
            <a:ext cx="671830" cy="7508240"/>
          </a:xfrm>
          <a:custGeom>
            <a:avLst/>
            <a:gdLst/>
            <a:ahLst/>
            <a:cxnLst/>
            <a:rect l="l" t="t" r="r" b="b"/>
            <a:pathLst>
              <a:path w="671830" h="7508240">
                <a:moveTo>
                  <a:pt x="671322" y="0"/>
                </a:moveTo>
                <a:lnTo>
                  <a:pt x="662141" y="0"/>
                </a:lnTo>
                <a:lnTo>
                  <a:pt x="0" y="3728085"/>
                </a:lnTo>
                <a:lnTo>
                  <a:pt x="671322" y="7507992"/>
                </a:lnTo>
                <a:lnTo>
                  <a:pt x="671322" y="0"/>
                </a:lnTo>
                <a:close/>
              </a:path>
            </a:pathLst>
          </a:custGeom>
          <a:solidFill>
            <a:srgbClr val="DCE6F1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30885" y="709980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0" dirty="0">
                <a:solidFill>
                  <a:srgbClr val="A6A6A6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6354" y="732028"/>
            <a:ext cx="0" cy="4648200"/>
          </a:xfrm>
          <a:custGeom>
            <a:avLst/>
            <a:gdLst/>
            <a:ahLst/>
            <a:cxnLst/>
            <a:rect l="l" t="t" r="r" b="b"/>
            <a:pathLst>
              <a:path h="4648200">
                <a:moveTo>
                  <a:pt x="0" y="4647945"/>
                </a:moveTo>
                <a:lnTo>
                  <a:pt x="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4850" y="79629"/>
            <a:ext cx="30079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5" dirty="0">
                <a:solidFill>
                  <a:srgbClr val="000066"/>
                </a:solidFill>
              </a:rPr>
              <a:t>ФООП </a:t>
            </a:r>
            <a:r>
              <a:rPr sz="4000" spc="50" dirty="0">
                <a:solidFill>
                  <a:srgbClr val="000066"/>
                </a:solidFill>
              </a:rPr>
              <a:t>ООО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309499" y="960374"/>
            <a:ext cx="12125325" cy="635"/>
          </a:xfrm>
          <a:custGeom>
            <a:avLst/>
            <a:gdLst/>
            <a:ahLst/>
            <a:cxnLst/>
            <a:rect l="l" t="t" r="r" b="b"/>
            <a:pathLst>
              <a:path w="12125325" h="634">
                <a:moveTo>
                  <a:pt x="0" y="0"/>
                </a:moveTo>
                <a:lnTo>
                  <a:pt x="12125325" y="126"/>
                </a:lnTo>
              </a:path>
            </a:pathLst>
          </a:custGeom>
          <a:ln w="38100">
            <a:solidFill>
              <a:srgbClr val="0000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48526" y="3034157"/>
            <a:ext cx="457200" cy="605155"/>
            <a:chOff x="348526" y="3034157"/>
            <a:chExt cx="457200" cy="605155"/>
          </a:xfrm>
        </p:grpSpPr>
        <p:sp>
          <p:nvSpPr>
            <p:cNvPr id="7" name="object 7"/>
            <p:cNvSpPr/>
            <p:nvPr/>
          </p:nvSpPr>
          <p:spPr>
            <a:xfrm>
              <a:off x="361226" y="3238246"/>
              <a:ext cx="431800" cy="401320"/>
            </a:xfrm>
            <a:custGeom>
              <a:avLst/>
              <a:gdLst/>
              <a:ahLst/>
              <a:cxnLst/>
              <a:rect l="l" t="t" r="r" b="b"/>
              <a:pathLst>
                <a:path w="431800" h="401320">
                  <a:moveTo>
                    <a:pt x="214350" y="0"/>
                  </a:moveTo>
                  <a:lnTo>
                    <a:pt x="15024" y="174117"/>
                  </a:lnTo>
                  <a:lnTo>
                    <a:pt x="0" y="210693"/>
                  </a:lnTo>
                  <a:lnTo>
                    <a:pt x="4622" y="229870"/>
                  </a:lnTo>
                  <a:lnTo>
                    <a:pt x="17259" y="246507"/>
                  </a:lnTo>
                  <a:lnTo>
                    <a:pt x="177380" y="386969"/>
                  </a:lnTo>
                  <a:lnTo>
                    <a:pt x="195973" y="397764"/>
                  </a:lnTo>
                  <a:lnTo>
                    <a:pt x="216827" y="400939"/>
                  </a:lnTo>
                  <a:lnTo>
                    <a:pt x="237426" y="396748"/>
                  </a:lnTo>
                  <a:lnTo>
                    <a:pt x="255295" y="384937"/>
                  </a:lnTo>
                  <a:lnTo>
                    <a:pt x="416153" y="226949"/>
                  </a:lnTo>
                  <a:lnTo>
                    <a:pt x="427723" y="209804"/>
                  </a:lnTo>
                  <a:lnTo>
                    <a:pt x="431177" y="190373"/>
                  </a:lnTo>
                  <a:lnTo>
                    <a:pt x="426554" y="171196"/>
                  </a:lnTo>
                  <a:lnTo>
                    <a:pt x="413905" y="154559"/>
                  </a:lnTo>
                  <a:lnTo>
                    <a:pt x="253796" y="13970"/>
                  </a:lnTo>
                  <a:lnTo>
                    <a:pt x="235204" y="3302"/>
                  </a:lnTo>
                  <a:lnTo>
                    <a:pt x="2143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1226" y="3046857"/>
              <a:ext cx="431800" cy="401320"/>
            </a:xfrm>
            <a:custGeom>
              <a:avLst/>
              <a:gdLst/>
              <a:ahLst/>
              <a:cxnLst/>
              <a:rect l="l" t="t" r="r" b="b"/>
              <a:pathLst>
                <a:path w="431800" h="401320">
                  <a:moveTo>
                    <a:pt x="17259" y="246380"/>
                  </a:moveTo>
                  <a:lnTo>
                    <a:pt x="4622" y="229743"/>
                  </a:lnTo>
                  <a:lnTo>
                    <a:pt x="0" y="210693"/>
                  </a:lnTo>
                  <a:lnTo>
                    <a:pt x="3454" y="191262"/>
                  </a:lnTo>
                  <a:lnTo>
                    <a:pt x="15024" y="173990"/>
                  </a:lnTo>
                  <a:lnTo>
                    <a:pt x="175882" y="16002"/>
                  </a:lnTo>
                  <a:lnTo>
                    <a:pt x="193751" y="4191"/>
                  </a:lnTo>
                  <a:lnTo>
                    <a:pt x="214350" y="0"/>
                  </a:lnTo>
                  <a:lnTo>
                    <a:pt x="235204" y="3175"/>
                  </a:lnTo>
                  <a:lnTo>
                    <a:pt x="253796" y="13843"/>
                  </a:lnTo>
                  <a:lnTo>
                    <a:pt x="413905" y="154432"/>
                  </a:lnTo>
                  <a:lnTo>
                    <a:pt x="426554" y="171196"/>
                  </a:lnTo>
                  <a:lnTo>
                    <a:pt x="431177" y="190246"/>
                  </a:lnTo>
                  <a:lnTo>
                    <a:pt x="427723" y="209677"/>
                  </a:lnTo>
                  <a:lnTo>
                    <a:pt x="416153" y="226822"/>
                  </a:lnTo>
                  <a:lnTo>
                    <a:pt x="255295" y="384810"/>
                  </a:lnTo>
                  <a:lnTo>
                    <a:pt x="237426" y="396621"/>
                  </a:lnTo>
                  <a:lnTo>
                    <a:pt x="216827" y="400812"/>
                  </a:lnTo>
                  <a:lnTo>
                    <a:pt x="195973" y="397637"/>
                  </a:lnTo>
                  <a:lnTo>
                    <a:pt x="177380" y="386969"/>
                  </a:lnTo>
                  <a:lnTo>
                    <a:pt x="17259" y="246380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74929" y="1916811"/>
            <a:ext cx="482600" cy="713105"/>
            <a:chOff x="374929" y="1916811"/>
            <a:chExt cx="482600" cy="713105"/>
          </a:xfrm>
        </p:grpSpPr>
        <p:sp>
          <p:nvSpPr>
            <p:cNvPr id="10" name="object 10"/>
            <p:cNvSpPr/>
            <p:nvPr/>
          </p:nvSpPr>
          <p:spPr>
            <a:xfrm>
              <a:off x="387629" y="2155825"/>
              <a:ext cx="457200" cy="474345"/>
            </a:xfrm>
            <a:custGeom>
              <a:avLst/>
              <a:gdLst/>
              <a:ahLst/>
              <a:cxnLst/>
              <a:rect l="l" t="t" r="r" b="b"/>
              <a:pathLst>
                <a:path w="457200" h="474344">
                  <a:moveTo>
                    <a:pt x="227203" y="0"/>
                  </a:moveTo>
                  <a:lnTo>
                    <a:pt x="15925" y="205612"/>
                  </a:lnTo>
                  <a:lnTo>
                    <a:pt x="0" y="248919"/>
                  </a:lnTo>
                  <a:lnTo>
                    <a:pt x="4889" y="271525"/>
                  </a:lnTo>
                  <a:lnTo>
                    <a:pt x="18300" y="291211"/>
                  </a:lnTo>
                  <a:lnTo>
                    <a:pt x="188010" y="457326"/>
                  </a:lnTo>
                  <a:lnTo>
                    <a:pt x="207721" y="470026"/>
                  </a:lnTo>
                  <a:lnTo>
                    <a:pt x="229819" y="473837"/>
                  </a:lnTo>
                  <a:lnTo>
                    <a:pt x="251663" y="468756"/>
                  </a:lnTo>
                  <a:lnTo>
                    <a:pt x="270598" y="454787"/>
                  </a:lnTo>
                  <a:lnTo>
                    <a:pt x="441096" y="268097"/>
                  </a:lnTo>
                  <a:lnTo>
                    <a:pt x="453364" y="247776"/>
                  </a:lnTo>
                  <a:lnTo>
                    <a:pt x="457022" y="224916"/>
                  </a:lnTo>
                  <a:lnTo>
                    <a:pt x="452132" y="202311"/>
                  </a:lnTo>
                  <a:lnTo>
                    <a:pt x="438734" y="182499"/>
                  </a:lnTo>
                  <a:lnTo>
                    <a:pt x="269011" y="16510"/>
                  </a:lnTo>
                  <a:lnTo>
                    <a:pt x="249301" y="3682"/>
                  </a:lnTo>
                  <a:lnTo>
                    <a:pt x="227203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7629" y="1929511"/>
              <a:ext cx="457200" cy="473709"/>
            </a:xfrm>
            <a:custGeom>
              <a:avLst/>
              <a:gdLst/>
              <a:ahLst/>
              <a:cxnLst/>
              <a:rect l="l" t="t" r="r" b="b"/>
              <a:pathLst>
                <a:path w="457200" h="473710">
                  <a:moveTo>
                    <a:pt x="18300" y="291211"/>
                  </a:moveTo>
                  <a:lnTo>
                    <a:pt x="4902" y="271525"/>
                  </a:lnTo>
                  <a:lnTo>
                    <a:pt x="0" y="248919"/>
                  </a:lnTo>
                  <a:lnTo>
                    <a:pt x="3657" y="226059"/>
                  </a:lnTo>
                  <a:lnTo>
                    <a:pt x="15925" y="205612"/>
                  </a:lnTo>
                  <a:lnTo>
                    <a:pt x="186436" y="18923"/>
                  </a:lnTo>
                  <a:lnTo>
                    <a:pt x="205359" y="5079"/>
                  </a:lnTo>
                  <a:lnTo>
                    <a:pt x="227203" y="0"/>
                  </a:lnTo>
                  <a:lnTo>
                    <a:pt x="249301" y="3682"/>
                  </a:lnTo>
                  <a:lnTo>
                    <a:pt x="269011" y="16382"/>
                  </a:lnTo>
                  <a:lnTo>
                    <a:pt x="438734" y="182499"/>
                  </a:lnTo>
                  <a:lnTo>
                    <a:pt x="452132" y="202311"/>
                  </a:lnTo>
                  <a:lnTo>
                    <a:pt x="457034" y="224916"/>
                  </a:lnTo>
                  <a:lnTo>
                    <a:pt x="453377" y="247776"/>
                  </a:lnTo>
                  <a:lnTo>
                    <a:pt x="441096" y="268096"/>
                  </a:lnTo>
                  <a:lnTo>
                    <a:pt x="270598" y="454787"/>
                  </a:lnTo>
                  <a:lnTo>
                    <a:pt x="251663" y="468756"/>
                  </a:lnTo>
                  <a:lnTo>
                    <a:pt x="229819" y="473709"/>
                  </a:lnTo>
                  <a:lnTo>
                    <a:pt x="207721" y="470026"/>
                  </a:lnTo>
                  <a:lnTo>
                    <a:pt x="188010" y="457326"/>
                  </a:lnTo>
                  <a:lnTo>
                    <a:pt x="18300" y="291211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322021" y="5534596"/>
            <a:ext cx="45720" cy="998855"/>
          </a:xfrm>
          <a:custGeom>
            <a:avLst/>
            <a:gdLst/>
            <a:ahLst/>
            <a:cxnLst/>
            <a:rect l="l" t="t" r="r" b="b"/>
            <a:pathLst>
              <a:path w="45720" h="998854">
                <a:moveTo>
                  <a:pt x="45718" y="0"/>
                </a:moveTo>
                <a:lnTo>
                  <a:pt x="0" y="0"/>
                </a:lnTo>
                <a:lnTo>
                  <a:pt x="0" y="998854"/>
                </a:lnTo>
                <a:lnTo>
                  <a:pt x="45718" y="998854"/>
                </a:lnTo>
                <a:lnTo>
                  <a:pt x="4571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07465" y="1933194"/>
            <a:ext cx="25342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5720" algn="l"/>
                <a:tab pos="1693545" algn="l"/>
                <a:tab pos="2071370" algn="l"/>
                <a:tab pos="2379345" algn="l"/>
              </a:tabLst>
            </a:pPr>
            <a:r>
              <a:rPr sz="2000" spc="-25" dirty="0">
                <a:latin typeface="Microsoft Sans Serif"/>
                <a:cs typeface="Microsoft Sans Serif"/>
              </a:rPr>
              <a:t>в</a:t>
            </a:r>
            <a:r>
              <a:rPr sz="2000" spc="-5" dirty="0">
                <a:latin typeface="Microsoft Sans Serif"/>
                <a:cs typeface="Microsoft Sans Serif"/>
              </a:rPr>
              <a:t>ар</a:t>
            </a:r>
            <a:r>
              <a:rPr sz="2000" spc="-15" dirty="0">
                <a:latin typeface="Microsoft Sans Serif"/>
                <a:cs typeface="Microsoft Sans Serif"/>
              </a:rPr>
              <a:t>и</a:t>
            </a:r>
            <a:r>
              <a:rPr sz="2000" spc="-10" dirty="0">
                <a:latin typeface="Microsoft Sans Serif"/>
                <a:cs typeface="Microsoft Sans Serif"/>
              </a:rPr>
              <a:t>ан</a:t>
            </a:r>
            <a:r>
              <a:rPr sz="2000" spc="-15" dirty="0">
                <a:latin typeface="Microsoft Sans Serif"/>
                <a:cs typeface="Microsoft Sans Serif"/>
              </a:rPr>
              <a:t>т</a:t>
            </a:r>
            <a:r>
              <a:rPr sz="2000" spc="5" dirty="0">
                <a:latin typeface="Microsoft Sans Serif"/>
                <a:cs typeface="Microsoft Sans Serif"/>
              </a:rPr>
              <a:t>ы</a:t>
            </a:r>
            <a:r>
              <a:rPr sz="2000" dirty="0">
                <a:latin typeface="Microsoft Sans Serif"/>
                <a:cs typeface="Microsoft Sans Serif"/>
              </a:rPr>
              <a:t>	1,	3,	4	</a:t>
            </a:r>
            <a:r>
              <a:rPr sz="2000" spc="525" dirty="0">
                <a:latin typeface="Microsoft Sans Serif"/>
                <a:cs typeface="Microsoft Sans Serif"/>
              </a:rPr>
              <a:t>–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83889" y="1124204"/>
            <a:ext cx="5340350" cy="113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2395" algn="ctr">
              <a:lnSpc>
                <a:spcPts val="2845"/>
              </a:lnSpc>
              <a:spcBef>
                <a:spcPts val="100"/>
              </a:spcBef>
            </a:pPr>
            <a:r>
              <a:rPr sz="2400" b="1" spc="-25" dirty="0">
                <a:solidFill>
                  <a:srgbClr val="548ED4"/>
                </a:solidFill>
                <a:latin typeface="Arial"/>
                <a:cs typeface="Arial"/>
              </a:rPr>
              <a:t>ФЕДЕРАЛЬНЫЙ</a:t>
            </a:r>
            <a:r>
              <a:rPr sz="2400" b="1" spc="2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48ED4"/>
                </a:solidFill>
                <a:latin typeface="Arial"/>
                <a:cs typeface="Arial"/>
              </a:rPr>
              <a:t>УЧЕБНЫЙ</a:t>
            </a:r>
            <a:r>
              <a:rPr sz="2400" b="1" spc="-1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48ED4"/>
                </a:solidFill>
                <a:latin typeface="Arial"/>
                <a:cs typeface="Arial"/>
              </a:rPr>
              <a:t>ПЛАН</a:t>
            </a:r>
            <a:endParaRPr sz="2400">
              <a:latin typeface="Arial"/>
              <a:cs typeface="Arial"/>
            </a:endParaRPr>
          </a:p>
          <a:p>
            <a:pPr marR="60325" algn="ctr">
              <a:lnSpc>
                <a:spcPts val="2845"/>
              </a:lnSpc>
            </a:pPr>
            <a:r>
              <a:rPr sz="2400" b="1" dirty="0">
                <a:solidFill>
                  <a:srgbClr val="A6A6A6"/>
                </a:solidFill>
                <a:latin typeface="Arial"/>
                <a:cs typeface="Arial"/>
              </a:rPr>
              <a:t>(6</a:t>
            </a:r>
            <a:r>
              <a:rPr sz="2400" b="1" spc="-4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A6A6A6"/>
                </a:solidFill>
                <a:latin typeface="Arial"/>
                <a:cs typeface="Arial"/>
              </a:rPr>
              <a:t>вариантов)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611505" algn="l"/>
                <a:tab pos="3478529" algn="l"/>
                <a:tab pos="5191760" algn="l"/>
              </a:tabLst>
            </a:pPr>
            <a:r>
              <a:rPr sz="2000" spc="10" dirty="0">
                <a:latin typeface="Microsoft Sans Serif"/>
                <a:cs typeface="Microsoft Sans Serif"/>
              </a:rPr>
              <a:t>д</a:t>
            </a:r>
            <a:r>
              <a:rPr sz="2000" spc="-10" dirty="0">
                <a:latin typeface="Microsoft Sans Serif"/>
                <a:cs typeface="Microsoft Sans Serif"/>
              </a:rPr>
              <a:t>л</a:t>
            </a:r>
            <a:r>
              <a:rPr sz="2000" dirty="0">
                <a:latin typeface="Microsoft Sans Serif"/>
                <a:cs typeface="Microsoft Sans Serif"/>
              </a:rPr>
              <a:t>я	</a:t>
            </a:r>
            <a:r>
              <a:rPr sz="2000" spc="-5" dirty="0">
                <a:latin typeface="Microsoft Sans Serif"/>
                <a:cs typeface="Microsoft Sans Serif"/>
              </a:rPr>
              <a:t>об</a:t>
            </a:r>
            <a:r>
              <a:rPr sz="2000" spc="-20" dirty="0">
                <a:latin typeface="Microsoft Sans Serif"/>
                <a:cs typeface="Microsoft Sans Serif"/>
              </a:rPr>
              <a:t>щ</a:t>
            </a:r>
            <a:r>
              <a:rPr sz="2000" spc="-5" dirty="0">
                <a:latin typeface="Microsoft Sans Serif"/>
                <a:cs typeface="Microsoft Sans Serif"/>
              </a:rPr>
              <a:t>ео</a:t>
            </a:r>
            <a:r>
              <a:rPr sz="2000" spc="5" dirty="0">
                <a:latin typeface="Microsoft Sans Serif"/>
                <a:cs typeface="Microsoft Sans Serif"/>
              </a:rPr>
              <a:t>б</a:t>
            </a:r>
            <a:r>
              <a:rPr sz="2000" spc="-5" dirty="0">
                <a:latin typeface="Microsoft Sans Serif"/>
                <a:cs typeface="Microsoft Sans Serif"/>
              </a:rPr>
              <a:t>р</a:t>
            </a:r>
            <a:r>
              <a:rPr sz="2000" spc="-35" dirty="0">
                <a:latin typeface="Microsoft Sans Serif"/>
                <a:cs typeface="Microsoft Sans Serif"/>
              </a:rPr>
              <a:t>а</a:t>
            </a:r>
            <a:r>
              <a:rPr sz="2000" spc="-105" dirty="0">
                <a:latin typeface="Microsoft Sans Serif"/>
                <a:cs typeface="Microsoft Sans Serif"/>
              </a:rPr>
              <a:t>з</a:t>
            </a:r>
            <a:r>
              <a:rPr sz="2000" spc="-5" dirty="0">
                <a:latin typeface="Microsoft Sans Serif"/>
                <a:cs typeface="Microsoft Sans Serif"/>
              </a:rPr>
              <a:t>о</a:t>
            </a:r>
            <a:r>
              <a:rPr sz="2000" spc="-20" dirty="0">
                <a:latin typeface="Microsoft Sans Serif"/>
                <a:cs typeface="Microsoft Sans Serif"/>
              </a:rPr>
              <a:t>в</a:t>
            </a:r>
            <a:r>
              <a:rPr sz="2000" spc="-50" dirty="0">
                <a:latin typeface="Microsoft Sans Serif"/>
                <a:cs typeface="Microsoft Sans Serif"/>
              </a:rPr>
              <a:t>а</a:t>
            </a:r>
            <a:r>
              <a:rPr sz="2000" spc="-35" dirty="0">
                <a:latin typeface="Microsoft Sans Serif"/>
                <a:cs typeface="Microsoft Sans Serif"/>
              </a:rPr>
              <a:t>т</a:t>
            </a:r>
            <a:r>
              <a:rPr sz="2000" spc="-75" dirty="0">
                <a:latin typeface="Microsoft Sans Serif"/>
                <a:cs typeface="Microsoft Sans Serif"/>
              </a:rPr>
              <a:t>е</a:t>
            </a:r>
            <a:r>
              <a:rPr sz="2000" spc="5" dirty="0">
                <a:latin typeface="Microsoft Sans Serif"/>
                <a:cs typeface="Microsoft Sans Serif"/>
              </a:rPr>
              <a:t>л</a:t>
            </a:r>
            <a:r>
              <a:rPr sz="2000" dirty="0">
                <a:latin typeface="Microsoft Sans Serif"/>
                <a:cs typeface="Microsoft Sans Serif"/>
              </a:rPr>
              <a:t>ьных	</a:t>
            </a:r>
            <a:r>
              <a:rPr sz="2000" spc="-20" dirty="0">
                <a:latin typeface="Microsoft Sans Serif"/>
                <a:cs typeface="Microsoft Sans Serif"/>
              </a:rPr>
              <a:t>ор</a:t>
            </a:r>
            <a:r>
              <a:rPr sz="2000" spc="-70" dirty="0">
                <a:latin typeface="Microsoft Sans Serif"/>
                <a:cs typeface="Microsoft Sans Serif"/>
              </a:rPr>
              <a:t>г</a:t>
            </a:r>
            <a:r>
              <a:rPr sz="2000" spc="-10" dirty="0">
                <a:latin typeface="Microsoft Sans Serif"/>
                <a:cs typeface="Microsoft Sans Serif"/>
              </a:rPr>
              <a:t>ан</a:t>
            </a:r>
            <a:r>
              <a:rPr sz="2000" spc="-25" dirty="0">
                <a:latin typeface="Microsoft Sans Serif"/>
                <a:cs typeface="Microsoft Sans Serif"/>
              </a:rPr>
              <a:t>изац</a:t>
            </a:r>
            <a:r>
              <a:rPr sz="2000" spc="-40" dirty="0">
                <a:latin typeface="Microsoft Sans Serif"/>
                <a:cs typeface="Microsoft Sans Serif"/>
              </a:rPr>
              <a:t>и</a:t>
            </a:r>
            <a:r>
              <a:rPr sz="2000" dirty="0">
                <a:latin typeface="Microsoft Sans Serif"/>
                <a:cs typeface="Microsoft Sans Serif"/>
              </a:rPr>
              <a:t>й,	в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66352" y="1933194"/>
            <a:ext cx="9785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5" dirty="0">
                <a:latin typeface="Microsoft Sans Serif"/>
                <a:cs typeface="Microsoft Sans Serif"/>
              </a:rPr>
              <a:t>к</a:t>
            </a:r>
            <a:r>
              <a:rPr sz="2000" spc="-50" dirty="0">
                <a:latin typeface="Microsoft Sans Serif"/>
                <a:cs typeface="Microsoft Sans Serif"/>
              </a:rPr>
              <a:t>о</a:t>
            </a:r>
            <a:r>
              <a:rPr sz="2000" spc="-35" dirty="0">
                <a:latin typeface="Microsoft Sans Serif"/>
                <a:cs typeface="Microsoft Sans Serif"/>
              </a:rPr>
              <a:t>т</a:t>
            </a:r>
            <a:r>
              <a:rPr sz="2000" spc="-15" dirty="0">
                <a:latin typeface="Microsoft Sans Serif"/>
                <a:cs typeface="Microsoft Sans Serif"/>
              </a:rPr>
              <a:t>о</a:t>
            </a:r>
            <a:r>
              <a:rPr sz="2000" spc="-5" dirty="0">
                <a:latin typeface="Microsoft Sans Serif"/>
                <a:cs typeface="Microsoft Sans Serif"/>
              </a:rPr>
              <a:t>р</a:t>
            </a:r>
            <a:r>
              <a:rPr sz="2000" spc="-10" dirty="0">
                <a:latin typeface="Microsoft Sans Serif"/>
                <a:cs typeface="Microsoft Sans Serif"/>
              </a:rPr>
              <a:t>ы</a:t>
            </a:r>
            <a:r>
              <a:rPr sz="2000" dirty="0">
                <a:latin typeface="Microsoft Sans Serif"/>
                <a:cs typeface="Microsoft Sans Serif"/>
              </a:rPr>
              <a:t>х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7465" y="2238248"/>
            <a:ext cx="84213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02920" algn="l"/>
                <a:tab pos="1656714" algn="l"/>
                <a:tab pos="2557780" algn="l"/>
                <a:tab pos="3199130" algn="l"/>
                <a:tab pos="4618355" algn="l"/>
                <a:tab pos="4968875" algn="l"/>
                <a:tab pos="6388100" algn="l"/>
                <a:tab pos="756158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н</a:t>
            </a:r>
            <a:r>
              <a:rPr sz="2000" spc="-5" dirty="0">
                <a:latin typeface="Microsoft Sans Serif"/>
                <a:cs typeface="Microsoft Sans Serif"/>
              </a:rPr>
              <a:t>а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25" dirty="0">
                <a:latin typeface="Microsoft Sans Serif"/>
                <a:cs typeface="Microsoft Sans Serif"/>
              </a:rPr>
              <a:t>р</a:t>
            </a:r>
            <a:r>
              <a:rPr sz="2000" spc="-35" dirty="0">
                <a:latin typeface="Microsoft Sans Serif"/>
                <a:cs typeface="Microsoft Sans Serif"/>
              </a:rPr>
              <a:t>у</a:t>
            </a:r>
            <a:r>
              <a:rPr sz="2000" spc="-40" dirty="0">
                <a:latin typeface="Microsoft Sans Serif"/>
                <a:cs typeface="Microsoft Sans Serif"/>
              </a:rPr>
              <a:t>сс</a:t>
            </a:r>
            <a:r>
              <a:rPr sz="2000" spc="-20" dirty="0">
                <a:latin typeface="Microsoft Sans Serif"/>
                <a:cs typeface="Microsoft Sans Serif"/>
              </a:rPr>
              <a:t>к</a:t>
            </a:r>
            <a:r>
              <a:rPr sz="2000" spc="-15" dirty="0">
                <a:latin typeface="Microsoft Sans Serif"/>
                <a:cs typeface="Microsoft Sans Serif"/>
              </a:rPr>
              <a:t>о</a:t>
            </a:r>
            <a:r>
              <a:rPr sz="2000" spc="-50" dirty="0">
                <a:latin typeface="Microsoft Sans Serif"/>
                <a:cs typeface="Microsoft Sans Serif"/>
              </a:rPr>
              <a:t>м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5" dirty="0">
                <a:latin typeface="Microsoft Sans Serif"/>
                <a:cs typeface="Microsoft Sans Serif"/>
              </a:rPr>
              <a:t>я</a:t>
            </a:r>
            <a:r>
              <a:rPr sz="2000" spc="-85" dirty="0">
                <a:latin typeface="Microsoft Sans Serif"/>
                <a:cs typeface="Microsoft Sans Serif"/>
              </a:rPr>
              <a:t>з</a:t>
            </a:r>
            <a:r>
              <a:rPr sz="2000" spc="-70" dirty="0">
                <a:latin typeface="Microsoft Sans Serif"/>
                <a:cs typeface="Microsoft Sans Serif"/>
              </a:rPr>
              <a:t>ы</a:t>
            </a:r>
            <a:r>
              <a:rPr sz="2000" spc="-30" dirty="0">
                <a:latin typeface="Microsoft Sans Serif"/>
                <a:cs typeface="Microsoft Sans Serif"/>
              </a:rPr>
              <a:t>к</a:t>
            </a:r>
            <a:r>
              <a:rPr sz="2000" dirty="0">
                <a:latin typeface="Microsoft Sans Serif"/>
                <a:cs typeface="Microsoft Sans Serif"/>
              </a:rPr>
              <a:t>е	дл</a:t>
            </a:r>
            <a:r>
              <a:rPr sz="2000" spc="10" dirty="0">
                <a:latin typeface="Microsoft Sans Serif"/>
                <a:cs typeface="Microsoft Sans Serif"/>
              </a:rPr>
              <a:t>я</a:t>
            </a:r>
            <a:r>
              <a:rPr sz="2000" dirty="0">
                <a:latin typeface="Microsoft Sans Serif"/>
                <a:cs typeface="Microsoft Sans Serif"/>
              </a:rPr>
              <a:t>	5</a:t>
            </a:r>
            <a:r>
              <a:rPr sz="2000" spc="-10" dirty="0">
                <a:latin typeface="Microsoft Sans Serif"/>
                <a:cs typeface="Microsoft Sans Serif"/>
              </a:rPr>
              <a:t>-д</a:t>
            </a:r>
            <a:r>
              <a:rPr sz="2000" spc="-15" dirty="0">
                <a:latin typeface="Microsoft Sans Serif"/>
                <a:cs typeface="Microsoft Sans Serif"/>
              </a:rPr>
              <a:t>не</a:t>
            </a:r>
            <a:r>
              <a:rPr sz="2000" spc="-10" dirty="0">
                <a:latin typeface="Microsoft Sans Serif"/>
                <a:cs typeface="Microsoft Sans Serif"/>
              </a:rPr>
              <a:t>вн</a:t>
            </a:r>
            <a:r>
              <a:rPr sz="2000" spc="-15" dirty="0">
                <a:latin typeface="Microsoft Sans Serif"/>
                <a:cs typeface="Microsoft Sans Serif"/>
              </a:rPr>
              <a:t>о</a:t>
            </a:r>
            <a:r>
              <a:rPr sz="2000" dirty="0">
                <a:latin typeface="Microsoft Sans Serif"/>
                <a:cs typeface="Microsoft Sans Serif"/>
              </a:rPr>
              <a:t>й	и	</a:t>
            </a:r>
            <a:r>
              <a:rPr sz="2000" spc="-15" dirty="0">
                <a:latin typeface="Microsoft Sans Serif"/>
                <a:cs typeface="Microsoft Sans Serif"/>
              </a:rPr>
              <a:t>6</a:t>
            </a:r>
            <a:r>
              <a:rPr sz="2000" dirty="0">
                <a:latin typeface="Microsoft Sans Serif"/>
                <a:cs typeface="Microsoft Sans Serif"/>
              </a:rPr>
              <a:t>-</a:t>
            </a:r>
            <a:r>
              <a:rPr sz="2000" spc="-20" dirty="0">
                <a:latin typeface="Microsoft Sans Serif"/>
                <a:cs typeface="Microsoft Sans Serif"/>
              </a:rPr>
              <a:t>д</a:t>
            </a:r>
            <a:r>
              <a:rPr sz="2000" spc="-10" dirty="0">
                <a:latin typeface="Microsoft Sans Serif"/>
                <a:cs typeface="Microsoft Sans Serif"/>
              </a:rPr>
              <a:t>не</a:t>
            </a:r>
            <a:r>
              <a:rPr sz="2000" spc="-15" dirty="0">
                <a:latin typeface="Microsoft Sans Serif"/>
                <a:cs typeface="Microsoft Sans Serif"/>
              </a:rPr>
              <a:t>в</a:t>
            </a:r>
            <a:r>
              <a:rPr sz="2000" spc="-25" dirty="0">
                <a:latin typeface="Microsoft Sans Serif"/>
                <a:cs typeface="Microsoft Sans Serif"/>
              </a:rPr>
              <a:t>н</a:t>
            </a:r>
            <a:r>
              <a:rPr sz="2000" spc="-5" dirty="0">
                <a:latin typeface="Microsoft Sans Serif"/>
                <a:cs typeface="Microsoft Sans Serif"/>
              </a:rPr>
              <a:t>о</a:t>
            </a:r>
            <a:r>
              <a:rPr sz="2000" dirty="0">
                <a:latin typeface="Microsoft Sans Serif"/>
                <a:cs typeface="Microsoft Sans Serif"/>
              </a:rPr>
              <a:t>й	</a:t>
            </a:r>
            <a:r>
              <a:rPr sz="2000" spc="-10" dirty="0">
                <a:latin typeface="Microsoft Sans Serif"/>
                <a:cs typeface="Microsoft Sans Serif"/>
              </a:rPr>
              <a:t>у</a:t>
            </a:r>
            <a:r>
              <a:rPr sz="2000" spc="-25" dirty="0">
                <a:latin typeface="Microsoft Sans Serif"/>
                <a:cs typeface="Microsoft Sans Serif"/>
              </a:rPr>
              <a:t>че</a:t>
            </a:r>
            <a:r>
              <a:rPr sz="2000" spc="-10" dirty="0">
                <a:latin typeface="Microsoft Sans Serif"/>
                <a:cs typeface="Microsoft Sans Serif"/>
              </a:rPr>
              <a:t>бно</a:t>
            </a:r>
            <a:r>
              <a:rPr sz="2000" spc="-5" dirty="0">
                <a:latin typeface="Microsoft Sans Serif"/>
                <a:cs typeface="Microsoft Sans Serif"/>
              </a:rPr>
              <a:t>й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н</a:t>
            </a:r>
            <a:r>
              <a:rPr sz="2000" spc="-55" dirty="0">
                <a:latin typeface="Microsoft Sans Serif"/>
                <a:cs typeface="Microsoft Sans Serif"/>
              </a:rPr>
              <a:t>е</a:t>
            </a:r>
            <a:r>
              <a:rPr sz="2000" spc="-5" dirty="0">
                <a:latin typeface="Microsoft Sans Serif"/>
                <a:cs typeface="Microsoft Sans Serif"/>
              </a:rPr>
              <a:t>д</a:t>
            </a:r>
            <a:r>
              <a:rPr sz="2000" spc="-80" dirty="0">
                <a:latin typeface="Microsoft Sans Serif"/>
                <a:cs typeface="Microsoft Sans Serif"/>
              </a:rPr>
              <a:t>е</a:t>
            </a:r>
            <a:r>
              <a:rPr sz="2000" spc="5" dirty="0">
                <a:latin typeface="Microsoft Sans Serif"/>
                <a:cs typeface="Microsoft Sans Serif"/>
              </a:rPr>
              <a:t>ли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09835" y="1933194"/>
            <a:ext cx="29006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76910">
              <a:lnSpc>
                <a:spcPct val="100000"/>
              </a:lnSpc>
              <a:spcBef>
                <a:spcPts val="105"/>
              </a:spcBef>
              <a:tabLst>
                <a:tab pos="672465" algn="l"/>
                <a:tab pos="1022985" algn="l"/>
                <a:tab pos="1597660" algn="l"/>
                <a:tab pos="196024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о</a:t>
            </a:r>
            <a:r>
              <a:rPr sz="2000" spc="-45" dirty="0">
                <a:latin typeface="Microsoft Sans Serif"/>
                <a:cs typeface="Microsoft Sans Serif"/>
              </a:rPr>
              <a:t>б</a:t>
            </a:r>
            <a:r>
              <a:rPr sz="2000" spc="-10" dirty="0">
                <a:latin typeface="Microsoft Sans Serif"/>
                <a:cs typeface="Microsoft Sans Serif"/>
              </a:rPr>
              <a:t>у</a:t>
            </a:r>
            <a:r>
              <a:rPr sz="2000" spc="-25" dirty="0">
                <a:latin typeface="Microsoft Sans Serif"/>
                <a:cs typeface="Microsoft Sans Serif"/>
              </a:rPr>
              <a:t>ч</a:t>
            </a:r>
            <a:r>
              <a:rPr sz="2000" spc="-10" dirty="0">
                <a:latin typeface="Microsoft Sans Serif"/>
                <a:cs typeface="Microsoft Sans Serif"/>
              </a:rPr>
              <a:t>е</a:t>
            </a:r>
            <a:r>
              <a:rPr sz="2000" spc="-20" dirty="0">
                <a:latin typeface="Microsoft Sans Serif"/>
                <a:cs typeface="Microsoft Sans Serif"/>
              </a:rPr>
              <a:t>н</a:t>
            </a:r>
            <a:r>
              <a:rPr sz="2000" dirty="0">
                <a:latin typeface="Microsoft Sans Serif"/>
                <a:cs typeface="Microsoft Sans Serif"/>
              </a:rPr>
              <a:t>ие	</a:t>
            </a:r>
            <a:r>
              <a:rPr sz="2000" spc="-25" dirty="0">
                <a:latin typeface="Microsoft Sans Serif"/>
                <a:cs typeface="Microsoft Sans Serif"/>
              </a:rPr>
              <a:t>в</a:t>
            </a:r>
            <a:r>
              <a:rPr sz="2000" spc="-50" dirty="0">
                <a:latin typeface="Microsoft Sans Serif"/>
                <a:cs typeface="Microsoft Sans Serif"/>
              </a:rPr>
              <a:t>е</a:t>
            </a:r>
            <a:r>
              <a:rPr sz="2000" spc="-5" dirty="0">
                <a:latin typeface="Microsoft Sans Serif"/>
                <a:cs typeface="Microsoft Sans Serif"/>
              </a:rPr>
              <a:t>д</a:t>
            </a:r>
            <a:r>
              <a:rPr sz="2000" spc="-80" dirty="0">
                <a:latin typeface="Microsoft Sans Serif"/>
                <a:cs typeface="Microsoft Sans Serif"/>
              </a:rPr>
              <a:t>е</a:t>
            </a:r>
            <a:r>
              <a:rPr sz="2000" spc="-35" dirty="0">
                <a:latin typeface="Microsoft Sans Serif"/>
                <a:cs typeface="Microsoft Sans Serif"/>
              </a:rPr>
              <a:t>т</a:t>
            </a:r>
            <a:r>
              <a:rPr sz="2000" dirty="0">
                <a:latin typeface="Microsoft Sans Serif"/>
                <a:cs typeface="Microsoft Sans Serif"/>
              </a:rPr>
              <a:t>ся  (</a:t>
            </a:r>
            <a:r>
              <a:rPr sz="2000" spc="-15" dirty="0">
                <a:latin typeface="Microsoft Sans Serif"/>
                <a:cs typeface="Microsoft Sans Serif"/>
              </a:rPr>
              <a:t>1</a:t>
            </a:r>
            <a:r>
              <a:rPr sz="2000" spc="5" dirty="0">
                <a:latin typeface="Microsoft Sans Serif"/>
                <a:cs typeface="Microsoft Sans Serif"/>
              </a:rPr>
              <a:t>-</a:t>
            </a:r>
            <a:r>
              <a:rPr sz="2000" dirty="0">
                <a:latin typeface="Microsoft Sans Serif"/>
                <a:cs typeface="Microsoft Sans Serif"/>
              </a:rPr>
              <a:t>й	и	</a:t>
            </a:r>
            <a:r>
              <a:rPr sz="2000" spc="-15" dirty="0">
                <a:latin typeface="Microsoft Sans Serif"/>
                <a:cs typeface="Microsoft Sans Serif"/>
              </a:rPr>
              <a:t>3</a:t>
            </a:r>
            <a:r>
              <a:rPr sz="2000" dirty="0">
                <a:latin typeface="Microsoft Sans Serif"/>
                <a:cs typeface="Microsoft Sans Serif"/>
              </a:rPr>
              <a:t>-й	</a:t>
            </a:r>
            <a:r>
              <a:rPr sz="2000" spc="-35" dirty="0">
                <a:latin typeface="Microsoft Sans Serif"/>
                <a:cs typeface="Microsoft Sans Serif"/>
              </a:rPr>
              <a:t>в</a:t>
            </a:r>
            <a:r>
              <a:rPr sz="2000" spc="-5" dirty="0">
                <a:latin typeface="Microsoft Sans Serif"/>
                <a:cs typeface="Microsoft Sans Serif"/>
              </a:rPr>
              <a:t>ари</a:t>
            </a:r>
            <a:r>
              <a:rPr sz="2000" spc="-15" dirty="0">
                <a:latin typeface="Microsoft Sans Serif"/>
                <a:cs typeface="Microsoft Sans Serif"/>
              </a:rPr>
              <a:t>а</a:t>
            </a:r>
            <a:r>
              <a:rPr sz="2000" spc="-10" dirty="0">
                <a:latin typeface="Microsoft Sans Serif"/>
                <a:cs typeface="Microsoft Sans Serif"/>
              </a:rPr>
              <a:t>н</a:t>
            </a:r>
            <a:r>
              <a:rPr sz="2000" spc="-15" dirty="0">
                <a:latin typeface="Microsoft Sans Serif"/>
                <a:cs typeface="Microsoft Sans Serif"/>
              </a:rPr>
              <a:t>т</a:t>
            </a:r>
            <a:r>
              <a:rPr sz="2000" spc="5" dirty="0">
                <a:latin typeface="Microsoft Sans Serif"/>
                <a:cs typeface="Microsoft Sans Serif"/>
              </a:rPr>
              <a:t>ы</a:t>
            </a:r>
            <a:r>
              <a:rPr sz="2000" spc="-10" dirty="0">
                <a:latin typeface="Microsoft Sans Serif"/>
                <a:cs typeface="Microsoft Sans Serif"/>
              </a:rPr>
              <a:t>)</a:t>
            </a:r>
            <a:r>
              <a:rPr sz="2000" dirty="0">
                <a:latin typeface="Microsoft Sans Serif"/>
                <a:cs typeface="Microsoft Sans Serif"/>
              </a:rPr>
              <a:t>,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420"/>
              </a:spcBef>
            </a:pPr>
            <a:r>
              <a:rPr dirty="0"/>
              <a:t>а</a:t>
            </a:r>
            <a:r>
              <a:rPr spc="20" dirty="0"/>
              <a:t> </a:t>
            </a:r>
            <a:r>
              <a:rPr spc="-50" dirty="0"/>
              <a:t>также</a:t>
            </a:r>
            <a:r>
              <a:rPr spc="5" dirty="0"/>
              <a:t> </a:t>
            </a:r>
            <a:r>
              <a:rPr dirty="0"/>
              <a:t>с</a:t>
            </a:r>
            <a:r>
              <a:rPr spc="10" dirty="0"/>
              <a:t> </a:t>
            </a:r>
            <a:r>
              <a:rPr spc="-35" dirty="0"/>
              <a:t>учетом</a:t>
            </a:r>
            <a:r>
              <a:rPr spc="25" dirty="0"/>
              <a:t> </a:t>
            </a:r>
            <a:r>
              <a:rPr spc="-20" dirty="0"/>
              <a:t>изучения</a:t>
            </a:r>
            <a:r>
              <a:rPr spc="-15" dirty="0"/>
              <a:t> </a:t>
            </a:r>
            <a:r>
              <a:rPr spc="-25" dirty="0"/>
              <a:t>второго</a:t>
            </a:r>
            <a:r>
              <a:rPr dirty="0"/>
              <a:t> </a:t>
            </a:r>
            <a:r>
              <a:rPr spc="-10" dirty="0"/>
              <a:t>иностранного </a:t>
            </a:r>
            <a:r>
              <a:rPr spc="-35" dirty="0"/>
              <a:t>языка</a:t>
            </a:r>
            <a:r>
              <a:rPr dirty="0"/>
              <a:t> (4-й</a:t>
            </a:r>
            <a:r>
              <a:rPr spc="-10" dirty="0"/>
              <a:t> вариант)</a:t>
            </a:r>
          </a:p>
          <a:p>
            <a:pPr marL="12700" marR="5080" algn="just">
              <a:lnSpc>
                <a:spcPct val="100000"/>
              </a:lnSpc>
              <a:spcBef>
                <a:spcPts val="1320"/>
              </a:spcBef>
            </a:pPr>
            <a:r>
              <a:rPr spc="-10" dirty="0"/>
              <a:t>варианты</a:t>
            </a:r>
            <a:r>
              <a:rPr spc="515" dirty="0"/>
              <a:t> </a:t>
            </a:r>
            <a:r>
              <a:rPr dirty="0"/>
              <a:t>2,   5   </a:t>
            </a:r>
            <a:r>
              <a:rPr spc="525" dirty="0"/>
              <a:t>– </a:t>
            </a:r>
            <a:r>
              <a:rPr dirty="0"/>
              <a:t>для   </a:t>
            </a:r>
            <a:r>
              <a:rPr spc="-20" dirty="0"/>
              <a:t>общеобразовательных</a:t>
            </a:r>
            <a:r>
              <a:rPr spc="1000" dirty="0"/>
              <a:t> </a:t>
            </a:r>
            <a:r>
              <a:rPr spc="-20" dirty="0"/>
              <a:t>организаций,</a:t>
            </a:r>
            <a:r>
              <a:rPr spc="1005" dirty="0"/>
              <a:t> </a:t>
            </a:r>
            <a:r>
              <a:rPr dirty="0"/>
              <a:t>в </a:t>
            </a:r>
            <a:r>
              <a:rPr spc="530" dirty="0"/>
              <a:t> </a:t>
            </a:r>
            <a:r>
              <a:rPr spc="-30" dirty="0"/>
              <a:t>которых</a:t>
            </a:r>
            <a:r>
              <a:rPr spc="969" dirty="0"/>
              <a:t> </a:t>
            </a:r>
            <a:r>
              <a:rPr spc="-15" dirty="0"/>
              <a:t>обучение</a:t>
            </a:r>
            <a:r>
              <a:rPr spc="1019" dirty="0"/>
              <a:t> </a:t>
            </a:r>
            <a:r>
              <a:rPr spc="-30" dirty="0"/>
              <a:t>ведется </a:t>
            </a:r>
            <a:r>
              <a:rPr spc="-25" dirty="0"/>
              <a:t> </a:t>
            </a:r>
            <a:r>
              <a:rPr spc="-5" dirty="0"/>
              <a:t>на</a:t>
            </a:r>
            <a:r>
              <a:rPr dirty="0"/>
              <a:t> </a:t>
            </a:r>
            <a:r>
              <a:rPr spc="-35" dirty="0"/>
              <a:t>русском</a:t>
            </a:r>
            <a:r>
              <a:rPr spc="-30" dirty="0"/>
              <a:t> </a:t>
            </a:r>
            <a:r>
              <a:rPr spc="-35" dirty="0"/>
              <a:t>языке,</a:t>
            </a:r>
            <a:r>
              <a:rPr spc="-30" dirty="0"/>
              <a:t> </a:t>
            </a:r>
            <a:r>
              <a:rPr spc="-5" dirty="0"/>
              <a:t>но</a:t>
            </a:r>
            <a:r>
              <a:rPr dirty="0"/>
              <a:t> </a:t>
            </a:r>
            <a:r>
              <a:rPr spc="-10" dirty="0"/>
              <a:t>наряду</a:t>
            </a:r>
            <a:r>
              <a:rPr spc="-5" dirty="0"/>
              <a:t> </a:t>
            </a:r>
            <a:r>
              <a:rPr dirty="0"/>
              <a:t>с</a:t>
            </a:r>
            <a:r>
              <a:rPr spc="5" dirty="0"/>
              <a:t> </a:t>
            </a:r>
            <a:r>
              <a:rPr spc="-30" dirty="0"/>
              <a:t>ним</a:t>
            </a:r>
            <a:r>
              <a:rPr spc="-25" dirty="0"/>
              <a:t> </a:t>
            </a:r>
            <a:r>
              <a:rPr spc="-30" dirty="0"/>
              <a:t>изучается</a:t>
            </a:r>
            <a:r>
              <a:rPr spc="-25" dirty="0"/>
              <a:t> </a:t>
            </a:r>
            <a:r>
              <a:rPr spc="-20" dirty="0"/>
              <a:t>один</a:t>
            </a:r>
            <a:r>
              <a:rPr spc="-15" dirty="0"/>
              <a:t> </a:t>
            </a:r>
            <a:r>
              <a:rPr spc="-50" dirty="0"/>
              <a:t>из</a:t>
            </a:r>
            <a:r>
              <a:rPr spc="-45" dirty="0"/>
              <a:t> </a:t>
            </a:r>
            <a:r>
              <a:rPr spc="-20" dirty="0"/>
              <a:t>государственных</a:t>
            </a:r>
            <a:r>
              <a:rPr spc="-15" dirty="0"/>
              <a:t> </a:t>
            </a:r>
            <a:r>
              <a:rPr spc="-35" dirty="0"/>
              <a:t>языков</a:t>
            </a:r>
            <a:r>
              <a:rPr spc="-30" dirty="0"/>
              <a:t> </a:t>
            </a:r>
            <a:r>
              <a:rPr spc="-25" dirty="0"/>
              <a:t>республик </a:t>
            </a:r>
            <a:r>
              <a:rPr spc="-20" dirty="0"/>
              <a:t> </a:t>
            </a:r>
            <a:r>
              <a:rPr spc="-25" dirty="0"/>
              <a:t>Российской </a:t>
            </a:r>
            <a:r>
              <a:rPr spc="-30" dirty="0"/>
              <a:t>Федерации</a:t>
            </a:r>
            <a:r>
              <a:rPr spc="470" dirty="0"/>
              <a:t> </a:t>
            </a:r>
            <a:r>
              <a:rPr dirty="0"/>
              <a:t>и (или) </a:t>
            </a:r>
            <a:r>
              <a:rPr spc="-20" dirty="0"/>
              <a:t>один </a:t>
            </a:r>
            <a:r>
              <a:rPr spc="-45" dirty="0"/>
              <a:t>из</a:t>
            </a:r>
            <a:r>
              <a:rPr spc="440" dirty="0"/>
              <a:t> </a:t>
            </a:r>
            <a:r>
              <a:rPr spc="-35" dirty="0"/>
              <a:t>языков</a:t>
            </a:r>
            <a:r>
              <a:rPr spc="459" dirty="0"/>
              <a:t> </a:t>
            </a:r>
            <a:r>
              <a:rPr spc="-10" dirty="0"/>
              <a:t>народов </a:t>
            </a:r>
            <a:r>
              <a:rPr spc="-25" dirty="0"/>
              <a:t>Российской </a:t>
            </a:r>
            <a:r>
              <a:rPr spc="-30" dirty="0"/>
              <a:t>Федерации,</a:t>
            </a:r>
            <a:r>
              <a:rPr spc="475" dirty="0"/>
              <a:t> </a:t>
            </a:r>
            <a:r>
              <a:rPr dirty="0"/>
              <a:t>для </a:t>
            </a:r>
            <a:r>
              <a:rPr spc="-10" dirty="0"/>
              <a:t>5-дневной </a:t>
            </a:r>
            <a:r>
              <a:rPr spc="-5" dirty="0"/>
              <a:t> </a:t>
            </a:r>
            <a:r>
              <a:rPr dirty="0"/>
              <a:t>и</a:t>
            </a:r>
            <a:r>
              <a:rPr spc="10" dirty="0"/>
              <a:t> </a:t>
            </a:r>
            <a:r>
              <a:rPr spc="-5" dirty="0"/>
              <a:t>6-дневной</a:t>
            </a:r>
            <a:r>
              <a:rPr spc="-25" dirty="0"/>
              <a:t> </a:t>
            </a:r>
            <a:r>
              <a:rPr spc="-10" dirty="0"/>
              <a:t>учебной</a:t>
            </a:r>
            <a:r>
              <a:rPr spc="5" dirty="0"/>
              <a:t> </a:t>
            </a:r>
            <a:r>
              <a:rPr spc="-20" dirty="0"/>
              <a:t>недели</a:t>
            </a:r>
          </a:p>
          <a:p>
            <a:pPr marL="12700" marR="5080" algn="just">
              <a:lnSpc>
                <a:spcPct val="100000"/>
              </a:lnSpc>
              <a:spcBef>
                <a:spcPts val="1320"/>
              </a:spcBef>
            </a:pPr>
            <a:r>
              <a:rPr spc="-10" dirty="0"/>
              <a:t>вариант </a:t>
            </a:r>
            <a:r>
              <a:rPr dirty="0"/>
              <a:t>6 </a:t>
            </a:r>
            <a:r>
              <a:rPr spc="525" dirty="0"/>
              <a:t>– </a:t>
            </a:r>
            <a:r>
              <a:rPr dirty="0"/>
              <a:t>для </a:t>
            </a:r>
            <a:r>
              <a:rPr spc="-20" dirty="0"/>
              <a:t>общеобразовательных организаций, </a:t>
            </a:r>
            <a:r>
              <a:rPr dirty="0"/>
              <a:t>в </a:t>
            </a:r>
            <a:r>
              <a:rPr spc="-30" dirty="0"/>
              <a:t>которых </a:t>
            </a:r>
            <a:r>
              <a:rPr spc="-15" dirty="0"/>
              <a:t>обучение </a:t>
            </a:r>
            <a:r>
              <a:rPr spc="-30" dirty="0"/>
              <a:t>ведется </a:t>
            </a:r>
            <a:r>
              <a:rPr spc="-5" dirty="0"/>
              <a:t>на </a:t>
            </a:r>
            <a:r>
              <a:rPr spc="-25" dirty="0"/>
              <a:t>родном </a:t>
            </a:r>
            <a:r>
              <a:rPr spc="-20" dirty="0"/>
              <a:t> (нерусском)</a:t>
            </a:r>
            <a:r>
              <a:rPr spc="-15" dirty="0"/>
              <a:t> </a:t>
            </a:r>
            <a:r>
              <a:rPr spc="-40" dirty="0"/>
              <a:t>языке</a:t>
            </a:r>
            <a:r>
              <a:rPr dirty="0"/>
              <a:t> </a:t>
            </a:r>
            <a:r>
              <a:rPr spc="-45" dirty="0"/>
              <a:t>из</a:t>
            </a:r>
            <a:r>
              <a:rPr spc="10" dirty="0"/>
              <a:t> </a:t>
            </a:r>
            <a:r>
              <a:rPr dirty="0"/>
              <a:t>числа</a:t>
            </a:r>
            <a:r>
              <a:rPr spc="-5" dirty="0"/>
              <a:t> </a:t>
            </a:r>
            <a:r>
              <a:rPr spc="-35" dirty="0"/>
              <a:t>языков</a:t>
            </a:r>
            <a:r>
              <a:rPr spc="5" dirty="0"/>
              <a:t> </a:t>
            </a:r>
            <a:r>
              <a:rPr spc="-10" dirty="0"/>
              <a:t>народов</a:t>
            </a:r>
            <a:r>
              <a:rPr spc="-5" dirty="0"/>
              <a:t> </a:t>
            </a:r>
            <a:r>
              <a:rPr spc="-20" dirty="0"/>
              <a:t>Российской</a:t>
            </a:r>
            <a:r>
              <a:rPr spc="-10" dirty="0"/>
              <a:t> </a:t>
            </a:r>
            <a:r>
              <a:rPr spc="-30" dirty="0"/>
              <a:t>Федерации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60019" y="5485892"/>
            <a:ext cx="1216469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При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реализации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 1-2,</a:t>
            </a:r>
            <a:r>
              <a:rPr sz="160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4-6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вариантов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федерального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учебного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плана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количество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часов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на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физическую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AFEF"/>
                </a:solidFill>
                <a:latin typeface="Arial"/>
                <a:cs typeface="Arial"/>
              </a:rPr>
              <a:t>культуру </a:t>
            </a:r>
            <a:r>
              <a:rPr sz="1600" b="1" spc="-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составляет 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2,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третий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час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рекомендуется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реализовывать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образовательной организацией </a:t>
            </a:r>
            <a:r>
              <a:rPr sz="1600" b="1" spc="-20" dirty="0">
                <a:solidFill>
                  <a:srgbClr val="00AFEF"/>
                </a:solidFill>
                <a:latin typeface="Arial"/>
                <a:cs typeface="Arial"/>
              </a:rPr>
              <a:t>за счет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часов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внеурочной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 деятельности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и (или) </a:t>
            </a:r>
            <a:r>
              <a:rPr sz="1600" b="1" spc="-20" dirty="0">
                <a:solidFill>
                  <a:srgbClr val="00AFEF"/>
                </a:solidFill>
                <a:latin typeface="Arial"/>
                <a:cs typeface="Arial"/>
              </a:rPr>
              <a:t>за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счѐт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посещения обучающимися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спортивных секций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школьных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спортивных клубов,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включая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использование</a:t>
            </a:r>
            <a:r>
              <a:rPr sz="1600" b="1" spc="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учебных</a:t>
            </a:r>
            <a:r>
              <a:rPr sz="1600" b="1" spc="5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AFEF"/>
                </a:solidFill>
                <a:latin typeface="Arial"/>
                <a:cs typeface="Arial"/>
              </a:rPr>
              <a:t>модулей</a:t>
            </a:r>
            <a:r>
              <a:rPr sz="1600" b="1" spc="6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по</a:t>
            </a:r>
            <a:r>
              <a:rPr sz="160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видам</a:t>
            </a:r>
            <a:r>
              <a:rPr sz="1600" b="1" spc="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спорта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84911" y="4283710"/>
            <a:ext cx="456565" cy="605155"/>
            <a:chOff x="384911" y="4283710"/>
            <a:chExt cx="456565" cy="605155"/>
          </a:xfrm>
        </p:grpSpPr>
        <p:sp>
          <p:nvSpPr>
            <p:cNvPr id="21" name="object 21"/>
            <p:cNvSpPr/>
            <p:nvPr/>
          </p:nvSpPr>
          <p:spPr>
            <a:xfrm>
              <a:off x="397598" y="4487926"/>
              <a:ext cx="431800" cy="401320"/>
            </a:xfrm>
            <a:custGeom>
              <a:avLst/>
              <a:gdLst/>
              <a:ahLst/>
              <a:cxnLst/>
              <a:rect l="l" t="t" r="r" b="b"/>
              <a:pathLst>
                <a:path w="431800" h="401320">
                  <a:moveTo>
                    <a:pt x="214363" y="0"/>
                  </a:moveTo>
                  <a:lnTo>
                    <a:pt x="15036" y="174116"/>
                  </a:lnTo>
                  <a:lnTo>
                    <a:pt x="0" y="210693"/>
                  </a:lnTo>
                  <a:lnTo>
                    <a:pt x="4622" y="229869"/>
                  </a:lnTo>
                  <a:lnTo>
                    <a:pt x="17272" y="246380"/>
                  </a:lnTo>
                  <a:lnTo>
                    <a:pt x="177380" y="386969"/>
                  </a:lnTo>
                  <a:lnTo>
                    <a:pt x="195973" y="397763"/>
                  </a:lnTo>
                  <a:lnTo>
                    <a:pt x="216827" y="400938"/>
                  </a:lnTo>
                  <a:lnTo>
                    <a:pt x="237439" y="396620"/>
                  </a:lnTo>
                  <a:lnTo>
                    <a:pt x="255295" y="384937"/>
                  </a:lnTo>
                  <a:lnTo>
                    <a:pt x="416153" y="226821"/>
                  </a:lnTo>
                  <a:lnTo>
                    <a:pt x="427735" y="209676"/>
                  </a:lnTo>
                  <a:lnTo>
                    <a:pt x="431177" y="190372"/>
                  </a:lnTo>
                  <a:lnTo>
                    <a:pt x="426554" y="171195"/>
                  </a:lnTo>
                  <a:lnTo>
                    <a:pt x="413918" y="154558"/>
                  </a:lnTo>
                  <a:lnTo>
                    <a:pt x="253809" y="13969"/>
                  </a:lnTo>
                  <a:lnTo>
                    <a:pt x="235204" y="3175"/>
                  </a:lnTo>
                  <a:lnTo>
                    <a:pt x="214363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7611" y="4296410"/>
              <a:ext cx="431165" cy="401320"/>
            </a:xfrm>
            <a:custGeom>
              <a:avLst/>
              <a:gdLst/>
              <a:ahLst/>
              <a:cxnLst/>
              <a:rect l="l" t="t" r="r" b="b"/>
              <a:pathLst>
                <a:path w="431165" h="401320">
                  <a:moveTo>
                    <a:pt x="17259" y="246379"/>
                  </a:moveTo>
                  <a:lnTo>
                    <a:pt x="4610" y="229869"/>
                  </a:lnTo>
                  <a:lnTo>
                    <a:pt x="0" y="210692"/>
                  </a:lnTo>
                  <a:lnTo>
                    <a:pt x="3441" y="191388"/>
                  </a:lnTo>
                  <a:lnTo>
                    <a:pt x="15024" y="174116"/>
                  </a:lnTo>
                  <a:lnTo>
                    <a:pt x="175882" y="16001"/>
                  </a:lnTo>
                  <a:lnTo>
                    <a:pt x="193738" y="4317"/>
                  </a:lnTo>
                  <a:lnTo>
                    <a:pt x="214350" y="0"/>
                  </a:lnTo>
                  <a:lnTo>
                    <a:pt x="235191" y="3175"/>
                  </a:lnTo>
                  <a:lnTo>
                    <a:pt x="253796" y="13969"/>
                  </a:lnTo>
                  <a:lnTo>
                    <a:pt x="413905" y="154558"/>
                  </a:lnTo>
                  <a:lnTo>
                    <a:pt x="426542" y="171195"/>
                  </a:lnTo>
                  <a:lnTo>
                    <a:pt x="431164" y="190372"/>
                  </a:lnTo>
                  <a:lnTo>
                    <a:pt x="427723" y="209676"/>
                  </a:lnTo>
                  <a:lnTo>
                    <a:pt x="416140" y="226821"/>
                  </a:lnTo>
                  <a:lnTo>
                    <a:pt x="255282" y="384936"/>
                  </a:lnTo>
                  <a:lnTo>
                    <a:pt x="237426" y="396620"/>
                  </a:lnTo>
                  <a:lnTo>
                    <a:pt x="216814" y="400938"/>
                  </a:lnTo>
                  <a:lnTo>
                    <a:pt x="195961" y="397763"/>
                  </a:lnTo>
                  <a:lnTo>
                    <a:pt x="177368" y="386968"/>
                  </a:lnTo>
                  <a:lnTo>
                    <a:pt x="17259" y="246379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322021" y="6675433"/>
            <a:ext cx="45720" cy="782320"/>
          </a:xfrm>
          <a:custGeom>
            <a:avLst/>
            <a:gdLst/>
            <a:ahLst/>
            <a:cxnLst/>
            <a:rect l="l" t="t" r="r" b="b"/>
            <a:pathLst>
              <a:path w="45720" h="782320">
                <a:moveTo>
                  <a:pt x="45718" y="0"/>
                </a:moveTo>
                <a:lnTo>
                  <a:pt x="0" y="0"/>
                </a:lnTo>
                <a:lnTo>
                  <a:pt x="0" y="781811"/>
                </a:lnTo>
                <a:lnTo>
                  <a:pt x="45718" y="781811"/>
                </a:lnTo>
                <a:lnTo>
                  <a:pt x="4571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60019" y="6781596"/>
            <a:ext cx="121634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При</a:t>
            </a:r>
            <a:r>
              <a:rPr sz="1600" b="1" spc="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реализации</a:t>
            </a:r>
            <a:r>
              <a:rPr sz="1600" b="1" spc="6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модуля</a:t>
            </a:r>
            <a:r>
              <a:rPr sz="1600" b="1" spc="6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«Введение</a:t>
            </a:r>
            <a:r>
              <a:rPr sz="1600" b="1" spc="484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в</a:t>
            </a:r>
            <a:r>
              <a:rPr sz="1600" b="1" spc="48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Новейшую</a:t>
            </a:r>
            <a:r>
              <a:rPr sz="1600" b="1" spc="50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историю</a:t>
            </a:r>
            <a:r>
              <a:rPr sz="1600" b="1" spc="484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России»</a:t>
            </a:r>
            <a:r>
              <a:rPr sz="1600" b="1" spc="48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в</a:t>
            </a:r>
            <a:r>
              <a:rPr sz="1600" b="1" spc="484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курсе</a:t>
            </a:r>
            <a:r>
              <a:rPr sz="1600" b="1" spc="47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«История</a:t>
            </a:r>
            <a:r>
              <a:rPr sz="1600" b="1" spc="49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России»</a:t>
            </a:r>
            <a:r>
              <a:rPr sz="1600" b="1" spc="48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количество</a:t>
            </a:r>
            <a:r>
              <a:rPr sz="1600" b="1" spc="47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часов </a:t>
            </a:r>
            <a:r>
              <a:rPr sz="1600" b="1" spc="-4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на</a:t>
            </a:r>
            <a:r>
              <a:rPr sz="1600" b="1" spc="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изучение</a:t>
            </a:r>
            <a:r>
              <a:rPr sz="1600" b="1" spc="5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AFEF"/>
                </a:solidFill>
                <a:latin typeface="Arial"/>
                <a:cs typeface="Arial"/>
              </a:rPr>
              <a:t>учебного</a:t>
            </a:r>
            <a:r>
              <a:rPr sz="1600" b="1" spc="6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предмета</a:t>
            </a:r>
            <a:r>
              <a:rPr sz="1600" b="1" spc="7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«История»</a:t>
            </a:r>
            <a:r>
              <a:rPr sz="1600" b="1" spc="4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История</a:t>
            </a:r>
            <a:r>
              <a:rPr sz="1600" b="1" spc="5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AFEF"/>
                </a:solidFill>
                <a:latin typeface="Arial"/>
                <a:cs typeface="Arial"/>
              </a:rPr>
              <a:t>России</a:t>
            </a:r>
            <a:r>
              <a:rPr sz="1600" b="1" spc="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в</a:t>
            </a:r>
            <a:r>
              <a:rPr sz="1600" b="1" spc="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9</a:t>
            </a:r>
            <a:r>
              <a:rPr sz="1600" b="1" spc="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классе</a:t>
            </a:r>
            <a:r>
              <a:rPr sz="160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должно</a:t>
            </a:r>
            <a:r>
              <a:rPr sz="1600" b="1" spc="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быть</a:t>
            </a:r>
            <a:r>
              <a:rPr sz="1600" b="1" spc="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увеличено</a:t>
            </a:r>
            <a:r>
              <a:rPr sz="1600" b="1" spc="5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на</a:t>
            </a:r>
            <a:r>
              <a:rPr sz="1600" b="1" spc="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14</a:t>
            </a:r>
            <a:r>
              <a:rPr sz="1600" b="1" spc="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учебных</a:t>
            </a:r>
            <a:r>
              <a:rPr sz="1600" b="1" spc="5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часов.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768453" y="0"/>
            <a:ext cx="671830" cy="7508240"/>
          </a:xfrm>
          <a:custGeom>
            <a:avLst/>
            <a:gdLst/>
            <a:ahLst/>
            <a:cxnLst/>
            <a:rect l="l" t="t" r="r" b="b"/>
            <a:pathLst>
              <a:path w="671830" h="7508240">
                <a:moveTo>
                  <a:pt x="671322" y="0"/>
                </a:moveTo>
                <a:lnTo>
                  <a:pt x="662141" y="0"/>
                </a:lnTo>
                <a:lnTo>
                  <a:pt x="0" y="3728085"/>
                </a:lnTo>
                <a:lnTo>
                  <a:pt x="671322" y="7507992"/>
                </a:lnTo>
                <a:lnTo>
                  <a:pt x="671322" y="0"/>
                </a:lnTo>
                <a:close/>
              </a:path>
            </a:pathLst>
          </a:custGeom>
          <a:solidFill>
            <a:srgbClr val="DCE6F1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1592" y="732028"/>
            <a:ext cx="273685" cy="6297930"/>
            <a:chOff x="191592" y="732028"/>
            <a:chExt cx="273685" cy="6297930"/>
          </a:xfrm>
        </p:grpSpPr>
        <p:sp>
          <p:nvSpPr>
            <p:cNvPr id="3" name="object 3"/>
            <p:cNvSpPr/>
            <p:nvPr/>
          </p:nvSpPr>
          <p:spPr>
            <a:xfrm>
              <a:off x="196354" y="732028"/>
              <a:ext cx="0" cy="6096000"/>
            </a:xfrm>
            <a:custGeom>
              <a:avLst/>
              <a:gdLst/>
              <a:ahLst/>
              <a:cxnLst/>
              <a:rect l="l" t="t" r="r" b="b"/>
              <a:pathLst>
                <a:path h="6096000">
                  <a:moveTo>
                    <a:pt x="0" y="609580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674" y="1945386"/>
              <a:ext cx="221678" cy="2660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116" y="3132582"/>
              <a:ext cx="221665" cy="2660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009" y="5786501"/>
              <a:ext cx="221678" cy="2660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657" y="2776474"/>
              <a:ext cx="221678" cy="26593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404" y="2357501"/>
              <a:ext cx="221665" cy="2660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185" y="3493008"/>
              <a:ext cx="221665" cy="26606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0814" y="3870198"/>
              <a:ext cx="221665" cy="2660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3842" y="4233037"/>
              <a:ext cx="221665" cy="2659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5359" y="4577587"/>
              <a:ext cx="221665" cy="2659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234" y="5000117"/>
              <a:ext cx="221678" cy="2659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3487" y="5380481"/>
              <a:ext cx="221678" cy="2660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2234" y="6110605"/>
              <a:ext cx="221678" cy="2660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5359" y="6465951"/>
              <a:ext cx="221665" cy="26602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0802" y="6763334"/>
              <a:ext cx="221678" cy="266026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04850" y="79629"/>
            <a:ext cx="29673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5" dirty="0">
                <a:solidFill>
                  <a:srgbClr val="000066"/>
                </a:solidFill>
              </a:rPr>
              <a:t>ФООП</a:t>
            </a:r>
            <a:r>
              <a:rPr sz="4000" spc="60" dirty="0">
                <a:solidFill>
                  <a:srgbClr val="000066"/>
                </a:solidFill>
              </a:rPr>
              <a:t> </a:t>
            </a:r>
            <a:r>
              <a:rPr sz="4000" spc="15" dirty="0">
                <a:solidFill>
                  <a:srgbClr val="000066"/>
                </a:solidFill>
              </a:rPr>
              <a:t>СОО</a:t>
            </a:r>
            <a:endParaRPr sz="4000"/>
          </a:p>
        </p:txBody>
      </p:sp>
      <p:sp>
        <p:nvSpPr>
          <p:cNvPr id="19" name="object 19"/>
          <p:cNvSpPr/>
          <p:nvPr/>
        </p:nvSpPr>
        <p:spPr>
          <a:xfrm>
            <a:off x="309499" y="960374"/>
            <a:ext cx="12125325" cy="635"/>
          </a:xfrm>
          <a:custGeom>
            <a:avLst/>
            <a:gdLst/>
            <a:ahLst/>
            <a:cxnLst/>
            <a:rect l="l" t="t" r="r" b="b"/>
            <a:pathLst>
              <a:path w="12125325" h="634">
                <a:moveTo>
                  <a:pt x="0" y="0"/>
                </a:moveTo>
                <a:lnTo>
                  <a:pt x="12125325" y="126"/>
                </a:lnTo>
              </a:path>
            </a:pathLst>
          </a:custGeom>
          <a:ln w="38100">
            <a:solidFill>
              <a:srgbClr val="0000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768453" y="0"/>
            <a:ext cx="671830" cy="7508240"/>
          </a:xfrm>
          <a:custGeom>
            <a:avLst/>
            <a:gdLst/>
            <a:ahLst/>
            <a:cxnLst/>
            <a:rect l="l" t="t" r="r" b="b"/>
            <a:pathLst>
              <a:path w="671830" h="7508240">
                <a:moveTo>
                  <a:pt x="671322" y="0"/>
                </a:moveTo>
                <a:lnTo>
                  <a:pt x="662141" y="0"/>
                </a:lnTo>
                <a:lnTo>
                  <a:pt x="0" y="3728085"/>
                </a:lnTo>
                <a:lnTo>
                  <a:pt x="671322" y="7507992"/>
                </a:lnTo>
                <a:lnTo>
                  <a:pt x="671322" y="0"/>
                </a:lnTo>
                <a:close/>
              </a:path>
            </a:pathLst>
          </a:custGeom>
          <a:solidFill>
            <a:srgbClr val="DCE6F1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47217" y="1124204"/>
            <a:ext cx="12604750" cy="6008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02995" algn="ctr">
              <a:lnSpc>
                <a:spcPts val="285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548ED4"/>
                </a:solidFill>
                <a:latin typeface="Arial"/>
                <a:cs typeface="Arial"/>
              </a:rPr>
              <a:t>ФЕДЕРАЛЬНЫЙ</a:t>
            </a:r>
            <a:r>
              <a:rPr sz="2400" b="1" spc="2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48ED4"/>
                </a:solidFill>
                <a:latin typeface="Arial"/>
                <a:cs typeface="Arial"/>
              </a:rPr>
              <a:t>УЧЕБНЫЙ</a:t>
            </a:r>
            <a:r>
              <a:rPr sz="2400" b="1" spc="-1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48ED4"/>
                </a:solidFill>
                <a:latin typeface="Arial"/>
                <a:cs typeface="Arial"/>
              </a:rPr>
              <a:t>ПЛАН</a:t>
            </a:r>
            <a:endParaRPr sz="2400">
              <a:latin typeface="Arial"/>
              <a:cs typeface="Arial"/>
            </a:endParaRPr>
          </a:p>
          <a:p>
            <a:pPr marR="1051560" algn="ctr">
              <a:lnSpc>
                <a:spcPts val="2370"/>
              </a:lnSpc>
            </a:pPr>
            <a:r>
              <a:rPr sz="2000" b="1" dirty="0">
                <a:solidFill>
                  <a:srgbClr val="A6A6A6"/>
                </a:solidFill>
                <a:latin typeface="Arial"/>
                <a:cs typeface="Arial"/>
              </a:rPr>
              <a:t>(19</a:t>
            </a:r>
            <a:r>
              <a:rPr sz="2000" b="1" spc="-6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A6A6A6"/>
                </a:solidFill>
                <a:latin typeface="Arial"/>
                <a:cs typeface="Arial"/>
              </a:rPr>
              <a:t>вариантов)</a:t>
            </a:r>
            <a:endParaRPr sz="2000">
              <a:latin typeface="Arial"/>
              <a:cs typeface="Arial"/>
            </a:endParaRPr>
          </a:p>
          <a:p>
            <a:pPr marL="12700" marR="5918200">
              <a:lnSpc>
                <a:spcPct val="100000"/>
              </a:lnSpc>
              <a:spcBef>
                <a:spcPts val="835"/>
              </a:spcBef>
            </a:pPr>
            <a:r>
              <a:rPr sz="1800" spc="-20" dirty="0">
                <a:latin typeface="Microsoft Sans Serif"/>
                <a:cs typeface="Microsoft Sans Serif"/>
              </a:rPr>
              <a:t>технологический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(математика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физика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технологический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профиль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(математика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информатика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естественно-научный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(химия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биология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гуманитарный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(обществознание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литература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</a:t>
            </a:r>
            <a:endParaRPr sz="1800">
              <a:latin typeface="Microsoft Sans Serif"/>
              <a:cs typeface="Microsoft Sans Serif"/>
            </a:endParaRPr>
          </a:p>
          <a:p>
            <a:pPr marL="12700" marR="5704840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гуманитарный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(иностранный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язык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литература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гуманитарный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(история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литература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Microsoft Sans Serif"/>
                <a:cs typeface="Microsoft Sans Serif"/>
              </a:rPr>
              <a:t>гуманитарный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профиль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(обществознание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история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гуманитарный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(иностранный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язык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история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</a:t>
            </a:r>
            <a:endParaRPr sz="1800">
              <a:latin typeface="Microsoft Sans Serif"/>
              <a:cs typeface="Microsoft Sans Serif"/>
            </a:endParaRPr>
          </a:p>
          <a:p>
            <a:pPr marL="12700" marR="4551680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гуманитарный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(обществознание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иностранный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язык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социально-экономический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(математика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обществознание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</a:t>
            </a:r>
            <a:endParaRPr sz="1800">
              <a:latin typeface="Microsoft Sans Serif"/>
              <a:cs typeface="Microsoft Sans Serif"/>
            </a:endParaRPr>
          </a:p>
          <a:p>
            <a:pPr marL="12700" marR="3081655">
              <a:lnSpc>
                <a:spcPct val="100000"/>
              </a:lnSpc>
            </a:pPr>
            <a:r>
              <a:rPr sz="1800" spc="-15" dirty="0">
                <a:latin typeface="Microsoft Sans Serif"/>
                <a:cs typeface="Microsoft Sans Serif"/>
              </a:rPr>
              <a:t>социально-экономический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(математика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география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обществознание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социально-экономический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профиль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(география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обществознание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универсальный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(2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учебных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предмета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определяет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ОО)</a:t>
            </a:r>
            <a:endParaRPr sz="1800">
              <a:latin typeface="Microsoft Sans Serif"/>
              <a:cs typeface="Microsoft Sans Serif"/>
            </a:endParaRPr>
          </a:p>
          <a:p>
            <a:pPr marL="12700" marR="1428115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технологический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изучением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родного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языка/родной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литературы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(математика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физика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технологический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изучением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родного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языка/родной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литературы</a:t>
            </a:r>
            <a:r>
              <a:rPr sz="1800" spc="-20" dirty="0">
                <a:latin typeface="Microsoft Sans Serif"/>
                <a:cs typeface="Microsoft Sans Serif"/>
              </a:rPr>
              <a:t>(математика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информатика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естественно-научный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изучением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родного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языка/родной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литературы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(химия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биология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Microsoft Sans Serif"/>
                <a:cs typeface="Microsoft Sans Serif"/>
              </a:rPr>
              <a:t>социально-экономический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профиль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изучением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родного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языка/родной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литературы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(математика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обществознание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(У))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гуманитарный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изучением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родного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языка/родной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литературы</a:t>
            </a:r>
            <a:r>
              <a:rPr sz="1600" spc="1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(обществознание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литература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универсальный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изучением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родного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языка/родной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литературы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(2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учебных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предмета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определяет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ОО)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897866" y="7114244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b="1" dirty="0">
                <a:solidFill>
                  <a:srgbClr val="A6A6A6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8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1592" y="732028"/>
            <a:ext cx="277495" cy="6096000"/>
            <a:chOff x="191592" y="732028"/>
            <a:chExt cx="277495" cy="6096000"/>
          </a:xfrm>
        </p:grpSpPr>
        <p:sp>
          <p:nvSpPr>
            <p:cNvPr id="3" name="object 3"/>
            <p:cNvSpPr/>
            <p:nvPr/>
          </p:nvSpPr>
          <p:spPr>
            <a:xfrm>
              <a:off x="196354" y="732028"/>
              <a:ext cx="0" cy="6096000"/>
            </a:xfrm>
            <a:custGeom>
              <a:avLst/>
              <a:gdLst/>
              <a:ahLst/>
              <a:cxnLst/>
              <a:rect l="l" t="t" r="r" b="b"/>
              <a:pathLst>
                <a:path h="6096000">
                  <a:moveTo>
                    <a:pt x="0" y="609580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116" y="2055241"/>
              <a:ext cx="221665" cy="2659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814" y="3272028"/>
              <a:ext cx="221665" cy="266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21" y="2902712"/>
              <a:ext cx="221678" cy="2660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657" y="2443353"/>
              <a:ext cx="221665" cy="2660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786" y="5380481"/>
              <a:ext cx="221678" cy="26606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4850" y="79629"/>
            <a:ext cx="5972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5" dirty="0">
                <a:solidFill>
                  <a:srgbClr val="000066"/>
                </a:solidFill>
              </a:rPr>
              <a:t>ФООП</a:t>
            </a:r>
            <a:r>
              <a:rPr sz="4000" spc="120" dirty="0">
                <a:solidFill>
                  <a:srgbClr val="000066"/>
                </a:solidFill>
              </a:rPr>
              <a:t> </a:t>
            </a:r>
            <a:r>
              <a:rPr sz="4000" spc="55" dirty="0">
                <a:solidFill>
                  <a:srgbClr val="000066"/>
                </a:solidFill>
              </a:rPr>
              <a:t>НОО,</a:t>
            </a:r>
            <a:r>
              <a:rPr sz="4000" spc="130" dirty="0">
                <a:solidFill>
                  <a:srgbClr val="000066"/>
                </a:solidFill>
              </a:rPr>
              <a:t> </a:t>
            </a:r>
            <a:r>
              <a:rPr sz="4000" spc="55" dirty="0">
                <a:solidFill>
                  <a:srgbClr val="000066"/>
                </a:solidFill>
              </a:rPr>
              <a:t>ООО,</a:t>
            </a:r>
            <a:r>
              <a:rPr sz="4000" spc="130" dirty="0">
                <a:solidFill>
                  <a:srgbClr val="000066"/>
                </a:solidFill>
              </a:rPr>
              <a:t> </a:t>
            </a:r>
            <a:r>
              <a:rPr sz="4000" spc="15" dirty="0">
                <a:solidFill>
                  <a:srgbClr val="000066"/>
                </a:solidFill>
              </a:rPr>
              <a:t>СОО</a:t>
            </a:r>
            <a:endParaRPr sz="4000"/>
          </a:p>
        </p:txBody>
      </p:sp>
      <p:sp>
        <p:nvSpPr>
          <p:cNvPr id="10" name="object 10"/>
          <p:cNvSpPr/>
          <p:nvPr/>
        </p:nvSpPr>
        <p:spPr>
          <a:xfrm>
            <a:off x="309499" y="960374"/>
            <a:ext cx="12125325" cy="635"/>
          </a:xfrm>
          <a:custGeom>
            <a:avLst/>
            <a:gdLst/>
            <a:ahLst/>
            <a:cxnLst/>
            <a:rect l="l" t="t" r="r" b="b"/>
            <a:pathLst>
              <a:path w="12125325" h="634">
                <a:moveTo>
                  <a:pt x="0" y="0"/>
                </a:moveTo>
                <a:lnTo>
                  <a:pt x="12125325" y="126"/>
                </a:lnTo>
              </a:path>
            </a:pathLst>
          </a:custGeom>
          <a:ln w="38100">
            <a:solidFill>
              <a:srgbClr val="0000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68453" y="0"/>
            <a:ext cx="671830" cy="7508240"/>
          </a:xfrm>
          <a:custGeom>
            <a:avLst/>
            <a:gdLst/>
            <a:ahLst/>
            <a:cxnLst/>
            <a:rect l="l" t="t" r="r" b="b"/>
            <a:pathLst>
              <a:path w="671830" h="7508240">
                <a:moveTo>
                  <a:pt x="671322" y="0"/>
                </a:moveTo>
                <a:lnTo>
                  <a:pt x="662141" y="0"/>
                </a:lnTo>
                <a:lnTo>
                  <a:pt x="0" y="3728085"/>
                </a:lnTo>
                <a:lnTo>
                  <a:pt x="671322" y="7507992"/>
                </a:lnTo>
                <a:lnTo>
                  <a:pt x="671322" y="0"/>
                </a:lnTo>
                <a:close/>
              </a:path>
            </a:pathLst>
          </a:custGeom>
          <a:solidFill>
            <a:srgbClr val="DCE6F1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1621" y="1124204"/>
            <a:ext cx="9979025" cy="5762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0889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548ED4"/>
                </a:solidFill>
                <a:latin typeface="Arial"/>
                <a:cs typeface="Arial"/>
              </a:rPr>
              <a:t>ФЕДЕРАЛЬНЫЙ</a:t>
            </a:r>
            <a:r>
              <a:rPr sz="2400" b="1" spc="2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48ED4"/>
                </a:solidFill>
                <a:latin typeface="Arial"/>
                <a:cs typeface="Arial"/>
              </a:rPr>
              <a:t>КАЛЕНДАРНЫЙ</a:t>
            </a:r>
            <a:r>
              <a:rPr sz="2400" b="1" spc="3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48ED4"/>
                </a:solidFill>
                <a:latin typeface="Arial"/>
                <a:cs typeface="Arial"/>
              </a:rPr>
              <a:t>УЧЕБНЫЙ </a:t>
            </a:r>
            <a:r>
              <a:rPr sz="2400" b="1" spc="-50" dirty="0">
                <a:solidFill>
                  <a:srgbClr val="548ED4"/>
                </a:solidFill>
                <a:latin typeface="Arial"/>
                <a:cs typeface="Arial"/>
              </a:rPr>
              <a:t>ГРАФИК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Организация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образовательной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деятельности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по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учебным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четвертям.</a:t>
            </a:r>
            <a:endParaRPr sz="1800">
              <a:latin typeface="Microsoft Sans Serif"/>
              <a:cs typeface="Microsoft Sans Serif"/>
            </a:endParaRPr>
          </a:p>
          <a:p>
            <a:pPr marL="12700" marR="2051050">
              <a:lnSpc>
                <a:spcPts val="3240"/>
              </a:lnSpc>
              <a:spcBef>
                <a:spcPts val="285"/>
              </a:spcBef>
            </a:pPr>
            <a:r>
              <a:rPr sz="1800" spc="-15" dirty="0">
                <a:latin typeface="Microsoft Sans Serif"/>
                <a:cs typeface="Microsoft Sans Serif"/>
              </a:rPr>
              <a:t>Продолжительность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учебного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года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745" dirty="0">
                <a:latin typeface="Microsoft Sans Serif"/>
                <a:cs typeface="Microsoft Sans Serif"/>
              </a:rPr>
              <a:t>—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34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недели,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классе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745" dirty="0">
                <a:latin typeface="Microsoft Sans Serif"/>
                <a:cs typeface="Microsoft Sans Serif"/>
              </a:rPr>
              <a:t>—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33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недели.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Учебный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год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начинается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сентября,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заканчивается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20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мая.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800" spc="-15" dirty="0">
                <a:latin typeface="Microsoft Sans Serif"/>
                <a:cs typeface="Microsoft Sans Serif"/>
              </a:rPr>
              <a:t>Продолжительность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учебных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четвертей:</a:t>
            </a:r>
            <a:endParaRPr sz="1800">
              <a:latin typeface="Microsoft Sans Serif"/>
              <a:cs typeface="Microsoft Sans Serif"/>
            </a:endParaRPr>
          </a:p>
          <a:p>
            <a:pPr marL="139065" indent="-127000">
              <a:lnSpc>
                <a:spcPct val="100000"/>
              </a:lnSpc>
              <a:spcBef>
                <a:spcPts val="1080"/>
              </a:spcBef>
              <a:buAutoNum type="romanUcPeriod"/>
              <a:tabLst>
                <a:tab pos="139700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четверть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8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учебных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недель;</a:t>
            </a:r>
            <a:endParaRPr sz="1800">
              <a:latin typeface="Microsoft Sans Serif"/>
              <a:cs typeface="Microsoft Sans Serif"/>
            </a:endParaRPr>
          </a:p>
          <a:p>
            <a:pPr marL="203200" indent="-191135">
              <a:lnSpc>
                <a:spcPct val="100000"/>
              </a:lnSpc>
              <a:spcBef>
                <a:spcPts val="1085"/>
              </a:spcBef>
              <a:buAutoNum type="romanUcPeriod"/>
              <a:tabLst>
                <a:tab pos="203835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четверть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475" dirty="0">
                <a:latin typeface="Microsoft Sans Serif"/>
                <a:cs typeface="Microsoft Sans Serif"/>
              </a:rPr>
              <a:t>–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8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учебных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недель;</a:t>
            </a:r>
            <a:endParaRPr sz="1800">
              <a:latin typeface="Microsoft Sans Serif"/>
              <a:cs typeface="Microsoft Sans Serif"/>
            </a:endParaRPr>
          </a:p>
          <a:p>
            <a:pPr marL="12700" marR="1755775">
              <a:lnSpc>
                <a:spcPct val="150000"/>
              </a:lnSpc>
              <a:buAutoNum type="romanUcPeriod"/>
              <a:tabLst>
                <a:tab pos="267970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четверть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10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учебных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недель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(для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2-11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кл.),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9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учебных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недель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(для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кл.);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IV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четверть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8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учебных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недель.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Продолжительность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каникул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  <a:p>
            <a:pPr marL="12700" marR="3450590">
              <a:lnSpc>
                <a:spcPct val="150000"/>
              </a:lnSpc>
            </a:pPr>
            <a:r>
              <a:rPr sz="1800" spc="-15" dirty="0">
                <a:latin typeface="Microsoft Sans Serif"/>
                <a:cs typeface="Microsoft Sans Serif"/>
              </a:rPr>
              <a:t>по </a:t>
            </a:r>
            <a:r>
              <a:rPr sz="1800" spc="-20" dirty="0">
                <a:latin typeface="Microsoft Sans Serif"/>
                <a:cs typeface="Microsoft Sans Serif"/>
              </a:rPr>
              <a:t>окончании </a:t>
            </a:r>
            <a:r>
              <a:rPr sz="1800" dirty="0">
                <a:latin typeface="Microsoft Sans Serif"/>
                <a:cs typeface="Microsoft Sans Serif"/>
              </a:rPr>
              <a:t>I, II, III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четверти </a:t>
            </a:r>
            <a:r>
              <a:rPr sz="1800" spc="470" dirty="0">
                <a:latin typeface="Microsoft Sans Serif"/>
                <a:cs typeface="Microsoft Sans Serif"/>
              </a:rPr>
              <a:t>– </a:t>
            </a:r>
            <a:r>
              <a:rPr sz="1800" dirty="0">
                <a:latin typeface="Microsoft Sans Serif"/>
                <a:cs typeface="Microsoft Sans Serif"/>
              </a:rPr>
              <a:t>9 </a:t>
            </a:r>
            <a:r>
              <a:rPr sz="1800" spc="-10" dirty="0">
                <a:latin typeface="Microsoft Sans Serif"/>
                <a:cs typeface="Microsoft Sans Serif"/>
              </a:rPr>
              <a:t>календарных дней 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дополнительные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каникулы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9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календарных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дней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(для</a:t>
            </a:r>
            <a:r>
              <a:rPr sz="1800" dirty="0">
                <a:latin typeface="Microsoft Sans Serif"/>
                <a:cs typeface="Microsoft Sans Serif"/>
              </a:rPr>
              <a:t> 1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кл.);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по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окончании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учебного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года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(летние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каникулы)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менее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8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недель.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897866" y="7114244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b="1" dirty="0">
                <a:solidFill>
                  <a:srgbClr val="A6A6A6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1425</Words>
  <Application>Microsoft Office PowerPoint</Application>
  <PresentationFormat>Произвольный</PresentationFormat>
  <Paragraphs>160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Microsoft Sans Serif</vt:lpstr>
      <vt:lpstr>Wingdings</vt:lpstr>
      <vt:lpstr>Office Theme</vt:lpstr>
      <vt:lpstr>ОБ ОСОБЕННОСТЯХ ВВЕДЕНИЯ  ФЕДЕРАЛЬНЫХ ОСНОВНЫХ ОБЩЕОБРАЗОВАТЕЛЬНЫХ  ПРОГРАММ</vt:lpstr>
      <vt:lpstr>ВНЕСЕНИЕ ИЗМЕНЕНИЙ № ФЗ-273 «Об образовании в Российской Федерации»*</vt:lpstr>
      <vt:lpstr>ФООП НОО, ООО и СОО</vt:lpstr>
      <vt:lpstr>1 января 2023 г.</vt:lpstr>
      <vt:lpstr>ФООП НОО, ООО и СОО</vt:lpstr>
      <vt:lpstr>ФООП НОО</vt:lpstr>
      <vt:lpstr>ФООП ООО</vt:lpstr>
      <vt:lpstr>ФООП СОО</vt:lpstr>
      <vt:lpstr>ФООП НОО, ООО, СОО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Наталья</cp:lastModifiedBy>
  <cp:revision>2</cp:revision>
  <dcterms:created xsi:type="dcterms:W3CDTF">2023-02-21T07:06:16Z</dcterms:created>
  <dcterms:modified xsi:type="dcterms:W3CDTF">2023-06-04T00:10:24Z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2023-02-21T00:00:00Z</vt:filetime>
  </property>
</Properties>
</file>